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1"/>
  </p:notesMasterIdLst>
  <p:sldIdLst>
    <p:sldId id="256" r:id="rId2"/>
    <p:sldId id="30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27" r:id="rId14"/>
    <p:sldId id="267" r:id="rId15"/>
    <p:sldId id="328" r:id="rId16"/>
    <p:sldId id="268" r:id="rId17"/>
    <p:sldId id="269" r:id="rId18"/>
    <p:sldId id="274" r:id="rId19"/>
    <p:sldId id="270" r:id="rId20"/>
    <p:sldId id="271" r:id="rId21"/>
    <p:sldId id="272" r:id="rId22"/>
    <p:sldId id="273" r:id="rId23"/>
    <p:sldId id="275" r:id="rId24"/>
    <p:sldId id="276" r:id="rId25"/>
    <p:sldId id="277" r:id="rId26"/>
    <p:sldId id="278" r:id="rId27"/>
    <p:sldId id="329" r:id="rId28"/>
    <p:sldId id="279" r:id="rId29"/>
    <p:sldId id="280" r:id="rId30"/>
    <p:sldId id="281" r:id="rId31"/>
    <p:sldId id="282" r:id="rId32"/>
    <p:sldId id="330" r:id="rId33"/>
    <p:sldId id="283" r:id="rId34"/>
    <p:sldId id="285" r:id="rId35"/>
    <p:sldId id="331" r:id="rId36"/>
    <p:sldId id="284" r:id="rId37"/>
    <p:sldId id="332" r:id="rId38"/>
    <p:sldId id="286" r:id="rId39"/>
    <p:sldId id="287" r:id="rId40"/>
    <p:sldId id="288" r:id="rId41"/>
    <p:sldId id="333" r:id="rId42"/>
    <p:sldId id="289" r:id="rId43"/>
    <p:sldId id="290" r:id="rId44"/>
    <p:sldId id="334" r:id="rId45"/>
    <p:sldId id="291" r:id="rId46"/>
    <p:sldId id="335" r:id="rId47"/>
    <p:sldId id="292" r:id="rId48"/>
    <p:sldId id="293" r:id="rId49"/>
    <p:sldId id="294" r:id="rId50"/>
    <p:sldId id="295" r:id="rId51"/>
    <p:sldId id="336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8" r:id="rId63"/>
    <p:sldId id="337" r:id="rId64"/>
    <p:sldId id="306" r:id="rId65"/>
    <p:sldId id="338" r:id="rId66"/>
    <p:sldId id="307" r:id="rId67"/>
    <p:sldId id="339" r:id="rId68"/>
    <p:sldId id="310" r:id="rId69"/>
    <p:sldId id="340" r:id="rId70"/>
    <p:sldId id="341" r:id="rId71"/>
    <p:sldId id="311" r:id="rId72"/>
    <p:sldId id="312" r:id="rId73"/>
    <p:sldId id="314" r:id="rId74"/>
    <p:sldId id="342" r:id="rId75"/>
    <p:sldId id="315" r:id="rId76"/>
    <p:sldId id="313" r:id="rId77"/>
    <p:sldId id="318" r:id="rId78"/>
    <p:sldId id="319" r:id="rId79"/>
    <p:sldId id="343" r:id="rId80"/>
    <p:sldId id="317" r:id="rId81"/>
    <p:sldId id="320" r:id="rId82"/>
    <p:sldId id="321" r:id="rId83"/>
    <p:sldId id="316" r:id="rId84"/>
    <p:sldId id="322" r:id="rId85"/>
    <p:sldId id="323" r:id="rId86"/>
    <p:sldId id="324" r:id="rId87"/>
    <p:sldId id="344" r:id="rId88"/>
    <p:sldId id="325" r:id="rId89"/>
    <p:sldId id="326" r:id="rId9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 autoAdjust="0"/>
    <p:restoredTop sz="94671" autoAdjust="0"/>
  </p:normalViewPr>
  <p:slideViewPr>
    <p:cSldViewPr>
      <p:cViewPr varScale="1">
        <p:scale>
          <a:sx n="78" d="100"/>
          <a:sy n="78" d="100"/>
        </p:scale>
        <p:origin x="-7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notesMaster" Target="notesMasters/notesMaster1.xml"/><Relationship Id="rId92" Type="http://schemas.openxmlformats.org/officeDocument/2006/relationships/printerSettings" Target="printerSettings/printerSettings1.bin"/><Relationship Id="rId93" Type="http://schemas.openxmlformats.org/officeDocument/2006/relationships/presProps" Target="presProps.xml"/><Relationship Id="rId94" Type="http://schemas.openxmlformats.org/officeDocument/2006/relationships/viewProps" Target="viewProps.xml"/><Relationship Id="rId95" Type="http://schemas.openxmlformats.org/officeDocument/2006/relationships/theme" Target="theme/theme1.xml"/><Relationship Id="rId9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0AF96EB-659E-400A-8275-9A2555197CF5}" type="datetimeFigureOut">
              <a:rPr lang="en-US" smtClean="0"/>
              <a:t>4/13/15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C3EE8F8-B436-4465-9877-5A79737EBF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1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557D-89DD-4BF5-94AF-CF598BE6BF58}" type="datetime1">
              <a:rPr lang="en-US" smtClean="0"/>
              <a:t>4/13/15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2424-4007-40E7-803A-2B71088845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992-97AB-4BB8-9B5B-209C64875378}" type="datetime1">
              <a:rPr lang="en-US" smtClean="0"/>
              <a:t>4/13/15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2424-4007-40E7-803A-2B71088845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9CD5A-F605-4BA8-93CE-DD5D5DDA8F41}" type="datetime1">
              <a:rPr lang="en-US" smtClean="0"/>
              <a:t>4/13/15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2424-4007-40E7-803A-2B71088845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88BC-7B4C-40A9-B3A9-6084150ABFA2}" type="datetime1">
              <a:rPr lang="en-US" smtClean="0"/>
              <a:t>4/13/15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2424-4007-40E7-803A-2B71088845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B6F9-4E0B-4878-8F74-E7523760F748}" type="datetime1">
              <a:rPr lang="en-US" smtClean="0"/>
              <a:t>4/13/15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2424-4007-40E7-803A-2B71088845B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66D9-E34A-42AE-9CB5-15CD201662C4}" type="datetime1">
              <a:rPr lang="en-US" smtClean="0"/>
              <a:t>4/13/15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2424-4007-40E7-803A-2B71088845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EA93-2F2D-40DD-B043-CA2212637742}" type="datetime1">
              <a:rPr lang="en-US" smtClean="0"/>
              <a:t>4/13/15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2424-4007-40E7-803A-2B71088845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C8C8-12EC-4DD5-A87F-079DC244A6D6}" type="datetime1">
              <a:rPr lang="en-US" smtClean="0"/>
              <a:t>4/13/15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2424-4007-40E7-803A-2B71088845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FABA-0C3D-4FE9-A8D2-3CBB4C46947A}" type="datetime1">
              <a:rPr lang="en-US" smtClean="0"/>
              <a:t>4/13/15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2424-4007-40E7-803A-2B71088845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6EDA-B1D5-4D6D-8514-D884F1BACA18}" type="datetime1">
              <a:rPr lang="en-US" smtClean="0"/>
              <a:t>4/13/15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2424-4007-40E7-803A-2B71088845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3E9E963-E732-4234-A690-A98B4D4FE787}" type="datetime1">
              <a:rPr lang="en-US" smtClean="0"/>
              <a:t>4/13/15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© Hedgehog Learning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51B2424-4007-40E7-803A-2B71088845B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E269AD-6363-4461-9C5D-D66C5B49E626}" type="datetime1">
              <a:rPr lang="en-US" smtClean="0"/>
              <a:t>4/13/15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© Hedgehog Learning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51B2424-4007-40E7-803A-2B71088845B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hyperlink" Target="http://www.hedgehoglearning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1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eg"/><Relationship Id="rId3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gi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en.wikipedia.org/wiki/File:Pleiades_large.jpg" TargetMode="External"/><Relationship Id="rId3" Type="http://schemas.openxmlformats.org/officeDocument/2006/relationships/image" Target="../media/image42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en.wikipedia.org/wiki/File:Hubble2005-01-barred-spiral-galaxy-NGC1300.jpg" TargetMode="External"/><Relationship Id="rId3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gi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gi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wmf"/><Relationship Id="rId5" Type="http://schemas.openxmlformats.org/officeDocument/2006/relationships/image" Target="../media/image55.wmf"/><Relationship Id="rId6" Type="http://schemas.openxmlformats.org/officeDocument/2006/relationships/image" Target="../media/image56.wmf"/><Relationship Id="rId7" Type="http://schemas.openxmlformats.org/officeDocument/2006/relationships/image" Target="../media/image57.png"/><Relationship Id="rId8" Type="http://schemas.openxmlformats.org/officeDocument/2006/relationships/image" Target="../media/image58.wmf"/><Relationship Id="rId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wmf"/><Relationship Id="rId5" Type="http://schemas.openxmlformats.org/officeDocument/2006/relationships/image" Target="../media/image55.wmf"/><Relationship Id="rId6" Type="http://schemas.openxmlformats.org/officeDocument/2006/relationships/image" Target="../media/image56.wmf"/><Relationship Id="rId7" Type="http://schemas.openxmlformats.org/officeDocument/2006/relationships/image" Target="../media/image57.png"/><Relationship Id="rId8" Type="http://schemas.openxmlformats.org/officeDocument/2006/relationships/image" Target="../media/image58.wmf"/><Relationship Id="rId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w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9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1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2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file://localhost//upload.wikimedia.org/wikipedia/commons/6/6c/Melanoma.jpg" TargetMode="External"/><Relationship Id="rId3" Type="http://schemas.openxmlformats.org/officeDocument/2006/relationships/image" Target="../media/image66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7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9.jpeg"/><Relationship Id="rId3" Type="http://schemas.openxmlformats.org/officeDocument/2006/relationships/image" Target="../media/image70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1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1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2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hyperlink" Target="http://www.hedgehoglearning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13164"/>
            <a:ext cx="4047845" cy="2863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181600" y="986899"/>
            <a:ext cx="342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G</a:t>
            </a:r>
            <a:r>
              <a:rPr lang="en-US" sz="4400" dirty="0" smtClean="0"/>
              <a:t>RADE</a:t>
            </a:r>
            <a:r>
              <a:rPr lang="en-US" sz="6000" dirty="0" smtClean="0"/>
              <a:t> 8 STAAR S</a:t>
            </a:r>
            <a:r>
              <a:rPr lang="en-US" sz="4400" dirty="0" smtClean="0"/>
              <a:t>CIENCE</a:t>
            </a:r>
            <a:r>
              <a:rPr lang="en-US" sz="6000" dirty="0" smtClean="0"/>
              <a:t> R</a:t>
            </a:r>
            <a:r>
              <a:rPr lang="en-US" sz="4400" dirty="0" smtClean="0"/>
              <a:t>EVIEW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54864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Written by Chris Jackson, </a:t>
            </a:r>
            <a:r>
              <a:rPr lang="en-US" dirty="0" err="1" smtClean="0"/>
              <a:t>Ed.D</a:t>
            </a:r>
            <a:r>
              <a:rPr lang="en-US" dirty="0" smtClean="0"/>
              <a:t>.</a:t>
            </a:r>
          </a:p>
          <a:p>
            <a:pPr algn="ctr"/>
            <a:r>
              <a:rPr lang="en-US" b="1" dirty="0" smtClean="0">
                <a:hlinkClick r:id="rId3"/>
              </a:rPr>
              <a:t>www.hedgehoglearning.com</a:t>
            </a:r>
            <a:endParaRPr lang="en-US" b="1" dirty="0" smtClean="0"/>
          </a:p>
          <a:p>
            <a:pPr algn="ctr"/>
            <a:r>
              <a:rPr lang="en-US" dirty="0" smtClean="0"/>
              <a:t>© Hedgehog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51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Gaining (or Losing) a Charge!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790700" y="3847247"/>
            <a:ext cx="838200" cy="76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28700" y="3123347"/>
            <a:ext cx="2362200" cy="22098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95500" y="3028097"/>
            <a:ext cx="228600" cy="190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33600" y="5237897"/>
            <a:ext cx="228600" cy="190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" y="2761397"/>
            <a:ext cx="3124200" cy="29337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58454" y="5599847"/>
            <a:ext cx="228600" cy="190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95700" y="4021540"/>
            <a:ext cx="228600" cy="190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58454" y="2666147"/>
            <a:ext cx="228600" cy="190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1500" y="4019265"/>
            <a:ext cx="228600" cy="190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324100" y="5599847"/>
            <a:ext cx="228600" cy="190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11622" y="4323497"/>
            <a:ext cx="228600" cy="190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97942" y="2666147"/>
            <a:ext cx="228600" cy="190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69225" y="4320654"/>
            <a:ext cx="228600" cy="190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86500" y="3831040"/>
            <a:ext cx="838200" cy="76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24500" y="3107140"/>
            <a:ext cx="2362200" cy="22098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91300" y="3011890"/>
            <a:ext cx="228600" cy="190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629400" y="5221690"/>
            <a:ext cx="228600" cy="190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81600" y="2745190"/>
            <a:ext cx="3124200" cy="29337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477570" y="5584777"/>
            <a:ext cx="228600" cy="1905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191500" y="4005333"/>
            <a:ext cx="228600" cy="1905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454254" y="2649940"/>
            <a:ext cx="228600" cy="1905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819900" y="5583640"/>
            <a:ext cx="228600" cy="1905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93742" y="2649940"/>
            <a:ext cx="228600" cy="1905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065025" y="4304447"/>
            <a:ext cx="228600" cy="1905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867469" y="4005333"/>
            <a:ext cx="86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12 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27527" y="3965000"/>
            <a:ext cx="86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8 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375545" y="1752600"/>
            <a:ext cx="228600" cy="1905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616656" y="1663184"/>
            <a:ext cx="249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= VALENCE ELECTRON</a:t>
            </a:r>
            <a:endParaRPr lang="en-US" b="1" dirty="0"/>
          </a:p>
        </p:txBody>
      </p:sp>
      <p:sp>
        <p:nvSpPr>
          <p:cNvPr id="35" name="Oval 34"/>
          <p:cNvSpPr/>
          <p:nvPr/>
        </p:nvSpPr>
        <p:spPr>
          <a:xfrm>
            <a:off x="5043984" y="4031492"/>
            <a:ext cx="228600" cy="1905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191500" y="4304447"/>
            <a:ext cx="228600" cy="1905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937129" y="6075158"/>
            <a:ext cx="850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551495" y="6083942"/>
            <a:ext cx="451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459742" y="195902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Lose 2 Electrons</a:t>
            </a:r>
          </a:p>
          <a:p>
            <a:pPr algn="ctr"/>
            <a:r>
              <a:rPr lang="en-US" dirty="0" smtClean="0"/>
              <a:t>+2 Charge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491109" y="19590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Gain </a:t>
            </a:r>
            <a:r>
              <a:rPr lang="en-US" dirty="0"/>
              <a:t>2 Electrons</a:t>
            </a:r>
          </a:p>
          <a:p>
            <a:pPr algn="ctr"/>
            <a:r>
              <a:rPr lang="en-US" dirty="0" smtClean="0"/>
              <a:t>-2 </a:t>
            </a:r>
            <a:r>
              <a:rPr lang="en-US" dirty="0"/>
              <a:t>Charge</a:t>
            </a:r>
          </a:p>
        </p:txBody>
      </p:sp>
    </p:spTree>
    <p:extLst>
      <p:ext uri="{BB962C8B-B14F-4D97-AF65-F5344CB8AC3E}">
        <p14:creationId xmlns:p14="http://schemas.microsoft.com/office/powerpoint/2010/main" val="362550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 number of valence electrons will determine how reactive an element will be.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If an element has valence electrons to gain or lose, it will be very reactive.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If an element has all eight valence electrons, it is considered to be non-reactive.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566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 and Physical Changes in the Digestive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/>
          </a:p>
        </p:txBody>
      </p:sp>
      <p:pic>
        <p:nvPicPr>
          <p:cNvPr id="1026" name="Picture 2" descr="http://www.elements4health.com/images/stories/conditions/digestive-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28575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140424" y="2895600"/>
            <a:ext cx="3726976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125639" y="3657600"/>
            <a:ext cx="4503761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140424" y="4188725"/>
            <a:ext cx="4256111" cy="4242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4385" y="1695271"/>
            <a:ext cx="4481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Identify examples of physical and chemical changes that occur at each of these points.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607024" y="293879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607024" y="339599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607024" y="390331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6663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 and Physical Changes in the Digestive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/>
          </a:p>
        </p:txBody>
      </p:sp>
      <p:pic>
        <p:nvPicPr>
          <p:cNvPr id="1026" name="Picture 2" descr="http://www.elements4health.com/images/stories/conditions/digestive-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225" y="3204370"/>
            <a:ext cx="2443112" cy="310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300649" y="3810000"/>
            <a:ext cx="3678299" cy="3849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85864" y="4652169"/>
            <a:ext cx="4179911" cy="1954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00649" y="5183294"/>
            <a:ext cx="403413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4385" y="1695271"/>
            <a:ext cx="7910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– Chewing and swallowing (physical) and saliva (chemical)</a:t>
            </a:r>
          </a:p>
          <a:p>
            <a:r>
              <a:rPr lang="en-US" sz="2400" dirty="0" smtClean="0"/>
              <a:t>B – Stomach acids breakdown proteins and fats (chemical)</a:t>
            </a:r>
          </a:p>
          <a:p>
            <a:r>
              <a:rPr lang="en-US" sz="2400" dirty="0" smtClean="0"/>
              <a:t>C – Absorption of water (physical) and breakdown</a:t>
            </a:r>
          </a:p>
          <a:p>
            <a:r>
              <a:rPr lang="en-US" sz="2400" dirty="0" smtClean="0"/>
              <a:t>       of proteins, fats, and carbohydrates (chemical).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767249" y="3933359"/>
            <a:ext cx="43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767249" y="4390559"/>
            <a:ext cx="43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767249" y="4897885"/>
            <a:ext cx="43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34794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Energy and Food Webs</a:t>
            </a:r>
            <a:endParaRPr lang="en-US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On a piece of paper, diagram the flow of energy through these organisms.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/>
          </a:p>
        </p:txBody>
      </p:sp>
      <p:pic>
        <p:nvPicPr>
          <p:cNvPr id="2050" name="Picture 2" descr="C:\Users\Chris\AppData\Local\Microsoft\Windows\Temporary Internet Files\Content.IE5\UVR8L6B1\MP90044109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21907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hris\AppData\Local\Microsoft\Windows\Temporary Internet Files\Content.IE5\MF8UYE1M\MP90040503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9424"/>
            <a:ext cx="266179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hris\AppData\Local\Microsoft\Windows\Temporary Internet Files\Content.IE5\UVR8L6B1\MP90042266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66179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hris\AppData\Local\Microsoft\Windows\Temporary Internet Files\Content.IE5\MP78WMUZ\MP90040652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724400"/>
            <a:ext cx="2285108" cy="152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77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Energy and Food Webs</a:t>
            </a:r>
            <a:endParaRPr lang="en-US" sz="32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/>
          </a:p>
        </p:txBody>
      </p:sp>
      <p:pic>
        <p:nvPicPr>
          <p:cNvPr id="2050" name="Picture 2" descr="C:\Users\Chris\AppData\Local\Microsoft\Windows\Temporary Internet Files\Content.IE5\UVR8L6B1\MP90044109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969" y="4253881"/>
            <a:ext cx="1783569" cy="211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hris\AppData\Local\Microsoft\Windows\Temporary Internet Files\Content.IE5\MF8UYE1M\MP90040503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12291"/>
            <a:ext cx="266179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hris\AppData\Local\Microsoft\Windows\Temporary Internet Files\Content.IE5\UVR8L6B1\MP90042266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2057400" cy="206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hris\AppData\Local\Microsoft\Windows\Temporary Internet Files\Content.IE5\MP78WMUZ\MP90040652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74308"/>
            <a:ext cx="2285108" cy="152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880990" y="2935713"/>
            <a:ext cx="995810" cy="264687"/>
          </a:xfrm>
          <a:prstGeom prst="rightArrow">
            <a:avLst/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8566223">
            <a:off x="3845996" y="3948707"/>
            <a:ext cx="1143000" cy="269308"/>
          </a:xfrm>
          <a:prstGeom prst="rightArrow">
            <a:avLst/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038599" y="5180047"/>
            <a:ext cx="1137791" cy="264687"/>
          </a:xfrm>
          <a:prstGeom prst="rightArrow">
            <a:avLst/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28600" y="2514600"/>
            <a:ext cx="1371600" cy="1115783"/>
          </a:xfrm>
          <a:prstGeom prst="rightArrow">
            <a:avLst/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7421" y="2810881"/>
            <a:ext cx="873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681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Organic Compounds</a:t>
            </a:r>
            <a:endParaRPr lang="en-US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b="1" u="sng" dirty="0" smtClean="0"/>
              <a:t>Organic Compounds</a:t>
            </a:r>
            <a:r>
              <a:rPr lang="en-US" sz="1800" dirty="0" smtClean="0"/>
              <a:t> are compounds containing carbon. </a:t>
            </a:r>
          </a:p>
          <a:p>
            <a:endParaRPr lang="en-US" sz="1800" dirty="0"/>
          </a:p>
          <a:p>
            <a:r>
              <a:rPr lang="en-US" sz="1800" dirty="0" smtClean="0"/>
              <a:t>Organic compounds are the building blocks of life, including substances like fats, sugars, and protein.</a:t>
            </a:r>
          </a:p>
          <a:p>
            <a:endParaRPr lang="en-US" sz="1800" b="1" u="sng" dirty="0"/>
          </a:p>
          <a:p>
            <a:r>
              <a:rPr lang="en-US" sz="1800" dirty="0" smtClean="0"/>
              <a:t>Fossil fuels are also organic compounds.</a:t>
            </a:r>
          </a:p>
          <a:p>
            <a:endParaRPr lang="en-US" sz="1800" dirty="0"/>
          </a:p>
          <a:p>
            <a:r>
              <a:rPr lang="en-US" sz="1800" dirty="0" smtClean="0"/>
              <a:t>Can you identify any other carbon-containing compounds?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3000" y="3733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CARBON</a:t>
            </a:r>
            <a:endParaRPr lang="en-US" sz="28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791200" y="2667000"/>
            <a:ext cx="0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81600" y="2209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Hydrogen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2819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Oxygen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67100" y="539891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Sulfur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28663" y="5246553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Nitrogen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67600" y="2990179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Phosphorus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962400" y="3174845"/>
            <a:ext cx="990600" cy="5589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267200" y="4241645"/>
            <a:ext cx="1181100" cy="11895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96000" y="4276299"/>
            <a:ext cx="914400" cy="97025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400800" y="3359511"/>
            <a:ext cx="1066800" cy="3742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35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STAAR Review DAY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MATTER AND ENERGY</a:t>
            </a:r>
          </a:p>
          <a:p>
            <a:r>
              <a:rPr lang="en-US" dirty="0"/>
              <a:t>TEKS 8.5C (R), 8.5D (R), 6.5C (S), 6.6A (S), 6.6B (S)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15200" y="6400800"/>
            <a:ext cx="1702804" cy="304801"/>
          </a:xfrm>
        </p:spPr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pic>
        <p:nvPicPr>
          <p:cNvPr id="1026" name="Picture 2" descr="C:\Users\Chris\AppData\Local\Microsoft\Windows\Temporary Internet Files\Content.IE5\MF8UYE1M\MC9003892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3124200" cy="359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08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Table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/>
          </a:p>
        </p:txBody>
      </p:sp>
      <p:pic>
        <p:nvPicPr>
          <p:cNvPr id="4" name="Picture 2" descr="http://4.bp.blogspot.com/-UoD-QomL--w/TWEm_3fq6xI/AAAAAAAAAFI/U2p0-oQaVqg/s1600/periodictab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362768"/>
            <a:ext cx="5920669" cy="409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181100" y="2743768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81100" y="3124768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181100" y="3505768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81100" y="3962968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81100" y="4373561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81100" y="4801168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181100" y="5182168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-173995" y="3608653"/>
            <a:ext cx="1861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PERIODS</a:t>
            </a:r>
            <a:endParaRPr lang="en-US" sz="28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00300" y="1981768"/>
            <a:ext cx="0" cy="3696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05100" y="2362768"/>
            <a:ext cx="0" cy="3696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09900" y="3124768"/>
            <a:ext cx="0" cy="3696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387488" y="3124767"/>
            <a:ext cx="0" cy="3696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695700" y="3136141"/>
            <a:ext cx="0" cy="3696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295900" y="3124766"/>
            <a:ext cx="0" cy="3696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600700" y="3136141"/>
            <a:ext cx="0" cy="3696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905500" y="3124765"/>
            <a:ext cx="0" cy="3696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210300" y="2351395"/>
            <a:ext cx="0" cy="3696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515100" y="2351394"/>
            <a:ext cx="0" cy="3696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896100" y="2351395"/>
            <a:ext cx="0" cy="3696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200900" y="2351395"/>
            <a:ext cx="0" cy="3696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505700" y="2351395"/>
            <a:ext cx="0" cy="3696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886700" y="1993709"/>
            <a:ext cx="0" cy="3696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07296" y="1625775"/>
            <a:ext cx="1861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GROUPS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1858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Table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/>
          </a:p>
        </p:txBody>
      </p:sp>
      <p:pic>
        <p:nvPicPr>
          <p:cNvPr id="3074" name="Picture 2" descr="http://4.bp.blogspot.com/-UoD-QomL--w/TWEm_3fq6xI/AAAAAAAAAFI/U2p0-oQaVqg/s1600/periodictab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60537"/>
            <a:ext cx="5920669" cy="409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819400" y="2286000"/>
            <a:ext cx="4114800" cy="2667000"/>
          </a:xfrm>
          <a:prstGeom prst="roundRect">
            <a:avLst/>
          </a:prstGeom>
          <a:noFill/>
          <a:ln w="571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43100" y="2057400"/>
            <a:ext cx="876300" cy="609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507" y="1753713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METALS</a:t>
            </a:r>
            <a:endParaRPr lang="en-US" sz="28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43100" y="2667000"/>
            <a:ext cx="14097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5507" y="2343834"/>
            <a:ext cx="187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Alkali and Alkaline Metals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676400" y="3326809"/>
            <a:ext cx="3352800" cy="2926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6263" y="3007562"/>
            <a:ext cx="1587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Transition Metals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70312" y="3845004"/>
            <a:ext cx="318248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Conducts heat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Conducts electricity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Solid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Lustrous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Malleable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4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8 STAAR Science Review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34200" y="6400800"/>
            <a:ext cx="5507719" cy="274320"/>
          </a:xfrm>
        </p:spPr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5908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clipart and images used in this review are either created by Hedgehog Learning, found in public domain, or used with permission from </a:t>
            </a:r>
            <a:r>
              <a:rPr lang="en-US" sz="2400" dirty="0" err="1" smtClean="0"/>
              <a:t>iStockphoto</a:t>
            </a:r>
            <a:r>
              <a:rPr lang="en-US" sz="2400" dirty="0" smtClean="0"/>
              <a:t>, </a:t>
            </a:r>
            <a:r>
              <a:rPr lang="en-US" sz="2400" dirty="0" err="1" smtClean="0"/>
              <a:t>iClipart</a:t>
            </a:r>
            <a:r>
              <a:rPr lang="en-US" sz="2400" dirty="0" smtClean="0"/>
              <a:t>, Microsoft, or 123RF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703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Table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/>
          </a:p>
        </p:txBody>
      </p:sp>
      <p:pic>
        <p:nvPicPr>
          <p:cNvPr id="4" name="Picture 2" descr="http://4.bp.blogspot.com/-UoD-QomL--w/TWEm_3fq6xI/AAAAAAAAAFI/U2p0-oQaVqg/s1600/periodictab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774185"/>
            <a:ext cx="5920669" cy="409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 rot="2956213">
            <a:off x="3737020" y="2958895"/>
            <a:ext cx="2205052" cy="935769"/>
          </a:xfrm>
          <a:prstGeom prst="ellipse">
            <a:avLst/>
          </a:pr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234868" y="2285999"/>
            <a:ext cx="1318332" cy="7620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53200" y="2015323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METALLOIDS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2659345"/>
            <a:ext cx="2590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Semiconductors of electricity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Properties of metals and nonmetals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7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Table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pic>
        <p:nvPicPr>
          <p:cNvPr id="4" name="Picture 2" descr="http://4.bp.blogspot.com/-UoD-QomL--w/TWEm_3fq6xI/AAAAAAAAAFI/U2p0-oQaVqg/s1600/periodictab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1774184"/>
            <a:ext cx="5920669" cy="409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800600" y="1905000"/>
            <a:ext cx="1348667" cy="1295400"/>
          </a:xfrm>
          <a:prstGeom prst="roundRect">
            <a:avLst/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334000" y="3175946"/>
            <a:ext cx="815267" cy="1295400"/>
          </a:xfrm>
          <a:prstGeom prst="roundRect">
            <a:avLst/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28598" y="1809441"/>
            <a:ext cx="533400" cy="495300"/>
          </a:xfrm>
          <a:prstGeom prst="roundRect">
            <a:avLst/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248400" y="2019300"/>
            <a:ext cx="342900" cy="114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91300" y="1753713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NONMETALS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48400" y="2659345"/>
            <a:ext cx="259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Gas or Liquid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Poor conductors of electricity and heat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Reactive with metals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Noble gases (green column) are unreactive.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94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Elements and Compounds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73322" y="3733800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2AB + C</a:t>
            </a:r>
            <a:r>
              <a:rPr lang="en-US" sz="3200" baseline="-25000" dirty="0">
                <a:latin typeface="Arial Black" pitchFamily="34" charset="0"/>
              </a:rPr>
              <a:t>2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>
                <a:latin typeface="Arial Black" pitchFamily="34" charset="0"/>
                <a:sym typeface="Wingdings"/>
              </a:rPr>
              <a:t></a:t>
            </a:r>
            <a:r>
              <a:rPr lang="en-US" sz="3200" dirty="0">
                <a:latin typeface="Arial Black" pitchFamily="34" charset="0"/>
              </a:rPr>
              <a:t> 2CB + 2A</a:t>
            </a:r>
          </a:p>
        </p:txBody>
      </p:sp>
      <p:sp>
        <p:nvSpPr>
          <p:cNvPr id="6" name="Oval 5"/>
          <p:cNvSpPr/>
          <p:nvPr/>
        </p:nvSpPr>
        <p:spPr>
          <a:xfrm>
            <a:off x="2073322" y="3733800"/>
            <a:ext cx="381000" cy="584775"/>
          </a:xfrm>
          <a:prstGeom prst="ellipse">
            <a:avLst/>
          </a:prstGeom>
          <a:noFill/>
          <a:ln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25922" y="3913691"/>
            <a:ext cx="381000" cy="432375"/>
          </a:xfrm>
          <a:prstGeom prst="ellipse">
            <a:avLst/>
          </a:prstGeom>
          <a:noFill/>
          <a:ln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16722" y="3733800"/>
            <a:ext cx="457200" cy="584775"/>
          </a:xfrm>
          <a:prstGeom prst="ellipse">
            <a:avLst/>
          </a:prstGeom>
          <a:noFill/>
          <a:ln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68922" y="3747839"/>
            <a:ext cx="762000" cy="584775"/>
          </a:xfrm>
          <a:prstGeom prst="ellipse">
            <a:avLst/>
          </a:prstGeom>
          <a:noFill/>
          <a:ln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71700" y="2819400"/>
            <a:ext cx="2035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Reactants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22861" y="2819400"/>
            <a:ext cx="1951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Products</a:t>
            </a:r>
            <a:endParaRPr lang="en-US" sz="3200" b="1" dirty="0"/>
          </a:p>
        </p:txBody>
      </p:sp>
      <p:sp>
        <p:nvSpPr>
          <p:cNvPr id="12" name="Left Brace 11"/>
          <p:cNvSpPr/>
          <p:nvPr/>
        </p:nvSpPr>
        <p:spPr>
          <a:xfrm rot="5400000">
            <a:off x="3017101" y="2569420"/>
            <a:ext cx="228600" cy="1919403"/>
          </a:xfrm>
          <a:prstGeom prst="leftBrac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5400000">
            <a:off x="5616621" y="2541752"/>
            <a:ext cx="228600" cy="1919403"/>
          </a:xfrm>
          <a:prstGeom prst="leftBrac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016422" y="4495800"/>
            <a:ext cx="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349922" y="4495800"/>
            <a:ext cx="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645322" y="4495800"/>
            <a:ext cx="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262116" y="4495800"/>
            <a:ext cx="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73222" y="5329872"/>
            <a:ext cx="6880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Coefficient       Subscript      Compound   Element</a:t>
            </a:r>
            <a:r>
              <a:rPr lang="en-US" sz="1600" b="1" dirty="0" smtClean="0"/>
              <a:t>  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85868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STAAR Review DAY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MATTER AND ENERGY</a:t>
            </a:r>
          </a:p>
          <a:p>
            <a:r>
              <a:rPr lang="en-US" dirty="0" smtClean="0"/>
              <a:t>TEKS </a:t>
            </a:r>
            <a:r>
              <a:rPr lang="en-US" dirty="0"/>
              <a:t>8.5E (R), 8.5F (S)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15200" y="6400800"/>
            <a:ext cx="1702804" cy="304801"/>
          </a:xfrm>
        </p:spPr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pic>
        <p:nvPicPr>
          <p:cNvPr id="1026" name="Picture 2" descr="C:\Users\Chris\AppData\Local\Microsoft\Windows\Temporary Internet Files\Content.IE5\MF8UYE1M\MC9003892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3124200" cy="359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616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Changes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/>
          </a:p>
        </p:txBody>
      </p:sp>
      <p:pic>
        <p:nvPicPr>
          <p:cNvPr id="1026" name="Picture 2" descr="http://ts2.mm.bing.net/images/thumbnail.aspx?q=4645656348918581&amp;id=71ed596d8768866edb7f88a76bb4b3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26812"/>
            <a:ext cx="3324225" cy="3876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9099" y="3386751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dirty="0"/>
              <a:t>a change when a new substance </a:t>
            </a:r>
            <a:r>
              <a:rPr lang="en-US" sz="2400" dirty="0" smtClean="0"/>
              <a:t>is formed </a:t>
            </a:r>
            <a:r>
              <a:rPr lang="en-US" sz="2400" dirty="0"/>
              <a:t>from the reaction between </a:t>
            </a:r>
            <a:r>
              <a:rPr lang="en-US" sz="2400" dirty="0" smtClean="0"/>
              <a:t>two </a:t>
            </a:r>
            <a:r>
              <a:rPr lang="en-US" sz="2400" dirty="0"/>
              <a:t>or more different substances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409855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CHEMICAL CHANGE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1126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Changes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67200" y="313313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dirty="0"/>
              <a:t>a change in the temperature, state of matter, shape, density, or any </a:t>
            </a:r>
            <a:r>
              <a:rPr lang="en-US" sz="2400" dirty="0" smtClean="0"/>
              <a:t>other </a:t>
            </a:r>
            <a:r>
              <a:rPr lang="en-US" sz="2400" dirty="0"/>
              <a:t>observable characteristic of a substance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2425244"/>
            <a:ext cx="4200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PHYSICAL CHANGE</a:t>
            </a:r>
            <a:endParaRPr lang="en-US" sz="3600" b="1" dirty="0"/>
          </a:p>
        </p:txBody>
      </p:sp>
      <p:pic>
        <p:nvPicPr>
          <p:cNvPr id="2050" name="Picture 2" descr="http://ts2.mm.bing.net/images/thumbnail.aspx?q=4576129443496273&amp;id=9c7a266ecb33e503ff2e8f23e08828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4188113" cy="2778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6853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Conservation of Mass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Mass of Reactants = Mass of Products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/>
          </a:p>
        </p:txBody>
      </p:sp>
      <p:pic>
        <p:nvPicPr>
          <p:cNvPr id="3074" name="Picture 2" descr="http://ts1.mm.bing.net/images/thumbnail.aspx?q=5003981187186720&amp;id=4645182e26e8f2253fa3f691af4265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899" y="2813710"/>
            <a:ext cx="2286000" cy="2196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://ts2.mm.bing.net/images/thumbnail.aspx?q=4576232541784265&amp;id=2709866bf143dd389554070a4f97d4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819397"/>
            <a:ext cx="2928937" cy="2196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4294141" y="3219563"/>
            <a:ext cx="121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Before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After</a:t>
            </a:r>
            <a:endParaRPr lang="en-US" sz="28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405899" y="3423311"/>
            <a:ext cx="88824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10899" y="4337711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9356" y="5181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does the mass of the egg change before and after cooking? Do the physical and chemical changes affect the mass?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119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Conservation of Mass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Mass of Reactants = Mass of Products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/>
          </a:p>
        </p:txBody>
      </p:sp>
      <p:pic>
        <p:nvPicPr>
          <p:cNvPr id="3074" name="Picture 2" descr="http://ts1.mm.bing.net/images/thumbnail.aspx?q=5003981187186720&amp;id=4645182e26e8f2253fa3f691af4265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899" y="2813710"/>
            <a:ext cx="2286000" cy="2196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://ts2.mm.bing.net/images/thumbnail.aspx?q=4576232541784265&amp;id=2709866bf143dd389554070a4f97d4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819397"/>
            <a:ext cx="2928937" cy="2196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4294141" y="3219563"/>
            <a:ext cx="121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Before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After</a:t>
            </a:r>
            <a:endParaRPr lang="en-US" sz="28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405899" y="3423311"/>
            <a:ext cx="88824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10899" y="4337711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9356" y="51816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does the mass of the egg change before and after cooking?</a:t>
            </a:r>
          </a:p>
          <a:p>
            <a:r>
              <a:rPr lang="en-US" sz="2000" b="1" dirty="0" smtClean="0"/>
              <a:t>A: THE MASS REMAINS THE SAME</a:t>
            </a:r>
            <a:endParaRPr lang="en-US" sz="2000" b="1" dirty="0"/>
          </a:p>
          <a:p>
            <a:r>
              <a:rPr lang="en-US" sz="2000" dirty="0" smtClean="0"/>
              <a:t>Do the physical and chemical changes affect the mass?</a:t>
            </a:r>
          </a:p>
          <a:p>
            <a:r>
              <a:rPr lang="en-US" sz="2000" b="1" dirty="0" smtClean="0"/>
              <a:t>A: THE CHANGES DO NOT AFFECT THE MASS OF THE EGG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767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Balancing of Chemical Equations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Law of Conservation of Mass in Chemical Reactions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3026096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 H</a:t>
            </a:r>
            <a:r>
              <a:rPr lang="en-US" sz="3200" baseline="-25000" dirty="0" smtClean="0">
                <a:latin typeface="Arial Black" pitchFamily="34" charset="0"/>
              </a:rPr>
              <a:t>2</a:t>
            </a:r>
            <a:r>
              <a:rPr lang="en-US" sz="3200" dirty="0" smtClean="0">
                <a:latin typeface="Arial Black" pitchFamily="34" charset="0"/>
              </a:rPr>
              <a:t> + O</a:t>
            </a:r>
            <a:r>
              <a:rPr lang="en-US" sz="3200" baseline="-25000" dirty="0" smtClean="0">
                <a:latin typeface="Arial Black" pitchFamily="34" charset="0"/>
              </a:rPr>
              <a:t>2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smtClean="0">
                <a:latin typeface="Arial Black" pitchFamily="34" charset="0"/>
                <a:sym typeface="Wingdings" pitchFamily="2" charset="2"/>
              </a:rPr>
              <a:t> H</a:t>
            </a:r>
            <a:r>
              <a:rPr lang="en-US" sz="3200" baseline="-25000" dirty="0" smtClean="0">
                <a:latin typeface="Arial Black" pitchFamily="34" charset="0"/>
                <a:sym typeface="Wingdings" pitchFamily="2" charset="2"/>
              </a:rPr>
              <a:t>2</a:t>
            </a:r>
            <a:r>
              <a:rPr lang="en-US" sz="3200" dirty="0" smtClean="0">
                <a:latin typeface="Arial Black" pitchFamily="34" charset="0"/>
                <a:sym typeface="Wingdings" pitchFamily="2" charset="2"/>
              </a:rPr>
              <a:t>O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5982" y="4134091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On a piece of paper, balance this reaction between hydrogen and oxygen gas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13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Balancing of Chemical Equations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Law of Conservation of Mass in Chemical Reactions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3505199"/>
            <a:ext cx="4572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 2H</a:t>
            </a:r>
            <a:r>
              <a:rPr lang="en-US" sz="3200" baseline="-25000" dirty="0" smtClean="0">
                <a:latin typeface="Arial Black" pitchFamily="34" charset="0"/>
              </a:rPr>
              <a:t>2</a:t>
            </a:r>
            <a:r>
              <a:rPr lang="en-US" sz="3200" dirty="0" smtClean="0">
                <a:latin typeface="Arial Black" pitchFamily="34" charset="0"/>
              </a:rPr>
              <a:t> + O</a:t>
            </a:r>
            <a:r>
              <a:rPr lang="en-US" sz="3200" baseline="-25000" dirty="0" smtClean="0">
                <a:latin typeface="Arial Black" pitchFamily="34" charset="0"/>
              </a:rPr>
              <a:t>2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smtClean="0">
                <a:latin typeface="Arial Black" pitchFamily="34" charset="0"/>
                <a:sym typeface="Wingdings" pitchFamily="2" charset="2"/>
              </a:rPr>
              <a:t> 2H</a:t>
            </a:r>
            <a:r>
              <a:rPr lang="en-US" sz="3200" baseline="-25000" dirty="0" smtClean="0">
                <a:latin typeface="Arial Black" pitchFamily="34" charset="0"/>
                <a:sym typeface="Wingdings" pitchFamily="2" charset="2"/>
              </a:rPr>
              <a:t>2</a:t>
            </a:r>
            <a:r>
              <a:rPr lang="en-US" sz="3200" dirty="0" smtClean="0">
                <a:latin typeface="Arial Black" pitchFamily="34" charset="0"/>
                <a:sym typeface="Wingdings" pitchFamily="2" charset="2"/>
              </a:rPr>
              <a:t>O</a:t>
            </a:r>
          </a:p>
          <a:p>
            <a:endParaRPr lang="en-US" sz="3200" dirty="0">
              <a:latin typeface="Arial Black" pitchFamily="34" charset="0"/>
              <a:sym typeface="Wingdings" pitchFamily="2" charset="2"/>
            </a:endParaRPr>
          </a:p>
          <a:p>
            <a:r>
              <a:rPr lang="en-US" dirty="0" smtClean="0">
                <a:latin typeface="Arial Black" pitchFamily="34" charset="0"/>
                <a:sym typeface="Wingdings" pitchFamily="2" charset="2"/>
              </a:rPr>
              <a:t>4 atoms of Hydrogen on both sides</a:t>
            </a:r>
          </a:p>
          <a:p>
            <a:endParaRPr lang="en-US" dirty="0" smtClean="0">
              <a:latin typeface="Arial Black" pitchFamily="34" charset="0"/>
              <a:sym typeface="Wingdings" pitchFamily="2" charset="2"/>
            </a:endParaRPr>
          </a:p>
          <a:p>
            <a:r>
              <a:rPr lang="en-US" dirty="0" smtClean="0">
                <a:latin typeface="Arial Black" pitchFamily="34" charset="0"/>
                <a:sym typeface="Wingdings" pitchFamily="2" charset="2"/>
              </a:rPr>
              <a:t>2 atoms of Oxygen on both sides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9394" y="27432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Was this your answer?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STAAR Review DAY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MATTER AND ENERGY</a:t>
            </a:r>
          </a:p>
          <a:p>
            <a:r>
              <a:rPr lang="en-US" dirty="0"/>
              <a:t>TEKS 8.5A (R), 8.5B (R), 7.5C (S), 7.6A (S), 7.6B (S)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15200" y="6400800"/>
            <a:ext cx="1702804" cy="304801"/>
          </a:xfrm>
        </p:spPr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pic>
        <p:nvPicPr>
          <p:cNvPr id="1026" name="Picture 2" descr="C:\Users\Chris\AppData\Local\Microsoft\Windows\Temporary Internet Files\Content.IE5\MF8UYE1M\MC9003892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3124200" cy="359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40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STAAR Review DAY </a:t>
            </a:r>
            <a:r>
              <a:rPr lang="en-US" dirty="0"/>
              <a:t>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FORCE, MOTION, AND ENERGY</a:t>
            </a:r>
          </a:p>
          <a:p>
            <a:r>
              <a:rPr lang="en-US" dirty="0"/>
              <a:t>TEKS 8.6A (R), 8.6B (S), 6.8C (S), 6.7D (S)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15200" y="6400800"/>
            <a:ext cx="1702804" cy="304801"/>
          </a:xfrm>
        </p:spPr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pic>
        <p:nvPicPr>
          <p:cNvPr id="4098" name="Picture 2" descr="C:\Users\Chris\AppData\Local\Microsoft\Windows\Temporary Internet Files\Content.IE5\MP78WMUZ\MP900442804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4909112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389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Forces</a:t>
            </a:r>
            <a:endParaRPr lang="en-US" sz="6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Consider the forces acting on these books.</a:t>
            </a:r>
          </a:p>
          <a:p>
            <a:endParaRPr lang="en-US" sz="2400" dirty="0"/>
          </a:p>
          <a:p>
            <a:r>
              <a:rPr lang="en-US" sz="2400" dirty="0" smtClean="0"/>
              <a:t>Are the books moving?</a:t>
            </a:r>
          </a:p>
          <a:p>
            <a:endParaRPr lang="en-US" sz="2400" dirty="0"/>
          </a:p>
          <a:p>
            <a:r>
              <a:rPr lang="en-US" sz="2400" dirty="0" smtClean="0"/>
              <a:t>Are the forces balanced or unbalanced?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/>
          </a:p>
        </p:txBody>
      </p:sp>
      <p:pic>
        <p:nvPicPr>
          <p:cNvPr id="1026" name="Picture 2" descr="C:\Users\Chris\AppData\Local\Microsoft\Windows\Temporary Internet Files\Content.IE5\MF8UYE1M\MP90042768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20" y="2514600"/>
            <a:ext cx="218546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179738" y="3810000"/>
            <a:ext cx="914400" cy="685800"/>
          </a:xfrm>
          <a:prstGeom prst="rightArrow">
            <a:avLst/>
          </a:prstGeom>
          <a:solidFill>
            <a:schemeClr val="tx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5760889" y="5581649"/>
            <a:ext cx="876299" cy="685800"/>
          </a:xfrm>
          <a:prstGeom prst="rightArrow">
            <a:avLst/>
          </a:prstGeom>
          <a:solidFill>
            <a:schemeClr val="tx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5678433" y="2171700"/>
            <a:ext cx="876299" cy="685800"/>
          </a:xfrm>
          <a:prstGeom prst="rightArrow">
            <a:avLst/>
          </a:prstGeom>
          <a:solidFill>
            <a:schemeClr val="tx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7076709" y="3810000"/>
            <a:ext cx="913029" cy="685800"/>
          </a:xfrm>
          <a:prstGeom prst="rightArrow">
            <a:avLst/>
          </a:prstGeom>
          <a:solidFill>
            <a:schemeClr val="tx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47716" y="1496257"/>
            <a:ext cx="3137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Gravity pulling downward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74067" y="6423771"/>
            <a:ext cx="2704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Table pushing upward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60538" y="3810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Air pressure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989738" y="3810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Air pressure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3300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Forces</a:t>
            </a:r>
            <a:endParaRPr lang="en-US" sz="6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Consider the forces acting on these books.</a:t>
            </a:r>
          </a:p>
          <a:p>
            <a:endParaRPr lang="en-US" sz="2400" dirty="0"/>
          </a:p>
          <a:p>
            <a:r>
              <a:rPr lang="en-US" sz="2400" dirty="0" smtClean="0"/>
              <a:t>Are the books moving?</a:t>
            </a:r>
          </a:p>
          <a:p>
            <a:r>
              <a:rPr lang="en-US" sz="2400" dirty="0" smtClean="0"/>
              <a:t>A: NO</a:t>
            </a:r>
          </a:p>
          <a:p>
            <a:endParaRPr lang="en-US" sz="2400" dirty="0"/>
          </a:p>
          <a:p>
            <a:r>
              <a:rPr lang="en-US" sz="2400" dirty="0" smtClean="0"/>
              <a:t>Are the forces balanced or unbalanced?</a:t>
            </a:r>
          </a:p>
          <a:p>
            <a:r>
              <a:rPr lang="en-US" sz="2400" dirty="0" smtClean="0"/>
              <a:t>A: BALANCED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/>
          </a:p>
        </p:txBody>
      </p:sp>
      <p:pic>
        <p:nvPicPr>
          <p:cNvPr id="1026" name="Picture 2" descr="C:\Users\Chris\AppData\Local\Microsoft\Windows\Temporary Internet Files\Content.IE5\MF8UYE1M\MP90042768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20" y="2514600"/>
            <a:ext cx="218546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179738" y="3810000"/>
            <a:ext cx="914400" cy="685800"/>
          </a:xfrm>
          <a:prstGeom prst="rightArrow">
            <a:avLst/>
          </a:prstGeom>
          <a:solidFill>
            <a:schemeClr val="tx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5760889" y="5581649"/>
            <a:ext cx="876299" cy="685800"/>
          </a:xfrm>
          <a:prstGeom prst="rightArrow">
            <a:avLst/>
          </a:prstGeom>
          <a:solidFill>
            <a:schemeClr val="tx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5678433" y="2171700"/>
            <a:ext cx="876299" cy="685800"/>
          </a:xfrm>
          <a:prstGeom prst="rightArrow">
            <a:avLst/>
          </a:prstGeom>
          <a:solidFill>
            <a:schemeClr val="tx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7076709" y="3810000"/>
            <a:ext cx="913029" cy="685800"/>
          </a:xfrm>
          <a:prstGeom prst="rightArrow">
            <a:avLst/>
          </a:prstGeom>
          <a:solidFill>
            <a:schemeClr val="tx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47716" y="1496257"/>
            <a:ext cx="3137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Gravity pulling downward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74067" y="6423771"/>
            <a:ext cx="2704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Table pushing upward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60538" y="3810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Air pressure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989738" y="3810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Air pressure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57454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Forces</a:t>
            </a:r>
            <a:endParaRPr lang="en-US" sz="6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b="1" dirty="0" smtClean="0"/>
              <a:t>Balanced Forces </a:t>
            </a:r>
            <a:r>
              <a:rPr lang="en-US" sz="2000" dirty="0" smtClean="0"/>
              <a:t>- </a:t>
            </a:r>
            <a:r>
              <a:rPr lang="en-US" sz="2000" dirty="0"/>
              <a:t>occurs when multiple forces acting on an objects </a:t>
            </a:r>
            <a:r>
              <a:rPr lang="en-US" sz="2000" u="sng" dirty="0"/>
              <a:t>does not cause</a:t>
            </a:r>
            <a:r>
              <a:rPr lang="en-US" sz="2000" dirty="0"/>
              <a:t> a</a:t>
            </a:r>
            <a:r>
              <a:rPr lang="en-US" sz="2000" dirty="0" smtClean="0"/>
              <a:t>n object </a:t>
            </a:r>
            <a:r>
              <a:rPr lang="en-US" sz="2000" dirty="0"/>
              <a:t>to change its speed</a:t>
            </a:r>
          </a:p>
          <a:p>
            <a:endParaRPr lang="en-US" dirty="0" smtClean="0"/>
          </a:p>
          <a:p>
            <a:pPr lvl="0"/>
            <a:r>
              <a:rPr lang="en-US" sz="2000" b="1" dirty="0" smtClean="0"/>
              <a:t>Unbalanced Forces </a:t>
            </a:r>
            <a:r>
              <a:rPr lang="en-US" sz="2000" dirty="0" smtClean="0"/>
              <a:t>- </a:t>
            </a:r>
            <a:r>
              <a:rPr lang="en-US" sz="2000" dirty="0"/>
              <a:t>occurs when multiple forces acting on an object </a:t>
            </a:r>
            <a:r>
              <a:rPr lang="en-US" sz="2000" u="sng" dirty="0"/>
              <a:t>causes</a:t>
            </a:r>
            <a:r>
              <a:rPr lang="en-US" sz="2000" dirty="0"/>
              <a:t> the object to </a:t>
            </a:r>
            <a:r>
              <a:rPr lang="en-US" sz="2000" u="sng" dirty="0" smtClean="0"/>
              <a:t>increase </a:t>
            </a:r>
            <a:r>
              <a:rPr lang="en-US" sz="2000" u="sng" dirty="0"/>
              <a:t>or decrease speed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6600" y="1752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Identify if these items are examples of </a:t>
            </a:r>
          </a:p>
          <a:p>
            <a:pPr algn="ctr"/>
            <a:r>
              <a:rPr lang="en-US" dirty="0" smtClean="0"/>
              <a:t>BALANCED or UNBALANCED forces.</a:t>
            </a:r>
            <a:endParaRPr lang="en-US" dirty="0"/>
          </a:p>
        </p:txBody>
      </p:sp>
      <p:pic>
        <p:nvPicPr>
          <p:cNvPr id="2050" name="Picture 2" descr="C:\Users\Chris\AppData\Local\Microsoft\Windows\Temporary Internet Files\Content.IE5\MF8UYE1M\MP90040074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251558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hris\AppData\Local\Microsoft\Windows\Temporary Internet Files\Content.IE5\HIAKAAQL\MP90043872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263895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10800000">
            <a:off x="5878772" y="5181600"/>
            <a:ext cx="1104899" cy="609600"/>
          </a:xfrm>
          <a:prstGeom prst="rightArrow">
            <a:avLst/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31220" y="5696087"/>
            <a:ext cx="2255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Constant speed</a:t>
            </a:r>
            <a:endParaRPr lang="en-US" dirty="0"/>
          </a:p>
        </p:txBody>
      </p:sp>
      <p:pic>
        <p:nvPicPr>
          <p:cNvPr id="2052" name="Picture 4" descr="C:\Users\Chris\AppData\Local\Microsoft\Windows\Temporary Internet Files\Content.IE5\MP78WMUZ\MP90028927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89684"/>
            <a:ext cx="2300021" cy="178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hris\AppData\Local\Microsoft\Windows\Temporary Internet Files\Content.IE5\HIAKAAQL\MP90018276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66792" y="2103837"/>
            <a:ext cx="1676399" cy="249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71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or Unbalanced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net force acting on these objects? </a:t>
            </a:r>
          </a:p>
          <a:p>
            <a:r>
              <a:rPr lang="en-US" dirty="0" smtClean="0"/>
              <a:t>Will these objects change speed?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pic>
        <p:nvPicPr>
          <p:cNvPr id="4098" name="Picture 2" descr="C:\Users\Chris\AppData\Local\Microsoft\Windows\Temporary Internet Files\Content.IE5\MF8UYE1M\MP9003901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13" y="2846695"/>
            <a:ext cx="2286000" cy="320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>
            <a:off x="1594513" y="5334000"/>
            <a:ext cx="304800" cy="838200"/>
          </a:xfrm>
          <a:prstGeom prst="downArrow">
            <a:avLst/>
          </a:prstGeom>
          <a:solidFill>
            <a:schemeClr val="bg1"/>
          </a:solidFill>
          <a:ln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0800000">
            <a:off x="1594514" y="4419457"/>
            <a:ext cx="304799" cy="457485"/>
          </a:xfrm>
          <a:prstGeom prst="downArrow">
            <a:avLst/>
          </a:prstGeom>
          <a:solidFill>
            <a:schemeClr val="bg1"/>
          </a:solidFill>
          <a:ln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1113" y="450276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1113" y="541318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 N</a:t>
            </a:r>
            <a:endParaRPr lang="en-US" dirty="0"/>
          </a:p>
        </p:txBody>
      </p:sp>
      <p:pic>
        <p:nvPicPr>
          <p:cNvPr id="4099" name="Picture 3" descr="C:\Users\Chris\AppData\Local\Microsoft\Windows\Temporary Internet Files\Content.IE5\MF8UYE1M\MP90044850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17347"/>
            <a:ext cx="3200400" cy="227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 rot="10800000">
            <a:off x="6477000" y="3048000"/>
            <a:ext cx="304799" cy="457485"/>
          </a:xfrm>
          <a:prstGeom prst="downArrow">
            <a:avLst/>
          </a:prstGeom>
          <a:solidFill>
            <a:schemeClr val="bg1"/>
          </a:solidFill>
          <a:ln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438899" y="5524557"/>
            <a:ext cx="342900" cy="515917"/>
          </a:xfrm>
          <a:prstGeom prst="downArrow">
            <a:avLst/>
          </a:prstGeom>
          <a:solidFill>
            <a:schemeClr val="bg1"/>
          </a:solidFill>
          <a:ln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5400000">
            <a:off x="5083433" y="4407645"/>
            <a:ext cx="457200" cy="1022866"/>
          </a:xfrm>
          <a:prstGeom prst="downArrow">
            <a:avLst/>
          </a:prstGeom>
          <a:solidFill>
            <a:schemeClr val="bg1"/>
          </a:solidFill>
          <a:ln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200000">
            <a:off x="7451386" y="4674264"/>
            <a:ext cx="435395" cy="511433"/>
          </a:xfrm>
          <a:prstGeom prst="downArrow">
            <a:avLst/>
          </a:prstGeom>
          <a:solidFill>
            <a:schemeClr val="bg1"/>
          </a:solidFill>
          <a:ln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37666" y="515734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39001" y="513629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81799" y="555917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32262" y="323268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2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or Unbalanced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net force acting on these objects? </a:t>
            </a:r>
          </a:p>
          <a:p>
            <a:r>
              <a:rPr lang="en-US" dirty="0" smtClean="0"/>
              <a:t>Will these objects change speed?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pic>
        <p:nvPicPr>
          <p:cNvPr id="4098" name="Picture 2" descr="C:\Users\Chris\AppData\Local\Microsoft\Windows\Temporary Internet Files\Content.IE5\MF8UYE1M\MP9003901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13" y="2817120"/>
            <a:ext cx="2286000" cy="320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>
            <a:off x="2127913" y="5304425"/>
            <a:ext cx="304800" cy="838200"/>
          </a:xfrm>
          <a:prstGeom prst="downArrow">
            <a:avLst/>
          </a:prstGeom>
          <a:solidFill>
            <a:schemeClr val="bg1"/>
          </a:solidFill>
          <a:ln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0800000">
            <a:off x="2127914" y="4389882"/>
            <a:ext cx="304799" cy="457485"/>
          </a:xfrm>
          <a:prstGeom prst="downArrow">
            <a:avLst/>
          </a:prstGeom>
          <a:solidFill>
            <a:schemeClr val="bg1"/>
          </a:solidFill>
          <a:ln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94513" y="447319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94513" y="538360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 N</a:t>
            </a:r>
            <a:endParaRPr lang="en-US" dirty="0"/>
          </a:p>
        </p:txBody>
      </p:sp>
      <p:pic>
        <p:nvPicPr>
          <p:cNvPr id="4099" name="Picture 3" descr="C:\Users\Chris\AppData\Local\Microsoft\Windows\Temporary Internet Files\Content.IE5\MF8UYE1M\MP90044850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9" y="3442776"/>
            <a:ext cx="3200400" cy="227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 rot="10800000">
            <a:off x="7277099" y="3073429"/>
            <a:ext cx="304799" cy="457485"/>
          </a:xfrm>
          <a:prstGeom prst="downArrow">
            <a:avLst/>
          </a:prstGeom>
          <a:solidFill>
            <a:schemeClr val="bg1"/>
          </a:solidFill>
          <a:ln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238998" y="5549986"/>
            <a:ext cx="342900" cy="515917"/>
          </a:xfrm>
          <a:prstGeom prst="downArrow">
            <a:avLst/>
          </a:prstGeom>
          <a:solidFill>
            <a:schemeClr val="bg1"/>
          </a:solidFill>
          <a:ln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5400000">
            <a:off x="5883532" y="4433074"/>
            <a:ext cx="457200" cy="1022866"/>
          </a:xfrm>
          <a:prstGeom prst="downArrow">
            <a:avLst/>
          </a:prstGeom>
          <a:solidFill>
            <a:schemeClr val="bg1"/>
          </a:solidFill>
          <a:ln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200000">
            <a:off x="8251485" y="4699693"/>
            <a:ext cx="435395" cy="511433"/>
          </a:xfrm>
          <a:prstGeom prst="downArrow">
            <a:avLst/>
          </a:prstGeom>
          <a:solidFill>
            <a:schemeClr val="bg1"/>
          </a:solidFill>
          <a:ln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37765" y="518277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39100" y="516172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81898" y="558460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32361" y="325811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850772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NET: </a:t>
            </a:r>
          </a:p>
          <a:p>
            <a:r>
              <a:rPr lang="en-US" dirty="0" smtClean="0"/>
              <a:t>10 N Down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381499" y="4423063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NET: </a:t>
            </a:r>
          </a:p>
          <a:p>
            <a:r>
              <a:rPr lang="en-US" dirty="0" smtClean="0"/>
              <a:t>2 N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1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Speed, Velocity, and Acceleration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8288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400" b="1" dirty="0" smtClean="0"/>
              <a:t>Speed</a:t>
            </a:r>
            <a:r>
              <a:rPr lang="en-US" sz="2400" dirty="0" smtClean="0"/>
              <a:t> – the </a:t>
            </a:r>
            <a:r>
              <a:rPr lang="en-US" sz="2400" dirty="0"/>
              <a:t>distance an object travels in a certain amount of </a:t>
            </a:r>
            <a:r>
              <a:rPr lang="en-US" sz="2400" dirty="0" smtClean="0"/>
              <a:t>time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b="1" dirty="0" smtClean="0"/>
              <a:t>Velocity</a:t>
            </a:r>
            <a:r>
              <a:rPr lang="en-US" sz="2400" dirty="0" smtClean="0"/>
              <a:t> – the speed </a:t>
            </a:r>
            <a:r>
              <a:rPr lang="en-US" sz="2400" u="sng" dirty="0" smtClean="0"/>
              <a:t>and</a:t>
            </a:r>
            <a:r>
              <a:rPr lang="en-US" sz="2400" dirty="0" smtClean="0"/>
              <a:t> direction of an object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b="1" dirty="0" smtClean="0"/>
              <a:t>Acceleration</a:t>
            </a:r>
            <a:r>
              <a:rPr lang="en-US" sz="2400" dirty="0" smtClean="0"/>
              <a:t> – a change in velocity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4958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 airplane flies from Dallas to Boston, a distance of 1500 miles, in 4 hours. Describe the flight of the airplane in terms of average speed and velocity. When does the airplane accelerate? </a:t>
            </a:r>
            <a:endParaRPr lang="en-US" sz="2800" dirty="0"/>
          </a:p>
        </p:txBody>
      </p:sp>
      <p:pic>
        <p:nvPicPr>
          <p:cNvPr id="3074" name="Picture 2" descr="C:\Users\Chris\AppData\Local\Microsoft\Windows\Temporary Internet Files\Content.IE5\MP78WMUZ\MP90044249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29129"/>
            <a:ext cx="2209800" cy="1483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001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Speed, Velocity, and Acceleration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8288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400" b="1" dirty="0" smtClean="0"/>
              <a:t>Speed</a:t>
            </a:r>
            <a:r>
              <a:rPr lang="en-US" sz="2400" dirty="0" smtClean="0"/>
              <a:t> – the </a:t>
            </a:r>
            <a:r>
              <a:rPr lang="en-US" sz="2400" dirty="0"/>
              <a:t>distance an object travels in a certain amount of </a:t>
            </a:r>
            <a:r>
              <a:rPr lang="en-US" sz="2400" dirty="0" smtClean="0"/>
              <a:t>time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b="1" dirty="0" smtClean="0"/>
              <a:t>Velocity</a:t>
            </a:r>
            <a:r>
              <a:rPr lang="en-US" sz="2400" dirty="0" smtClean="0"/>
              <a:t> – the speed </a:t>
            </a:r>
            <a:r>
              <a:rPr lang="en-US" sz="2400" u="sng" dirty="0" smtClean="0"/>
              <a:t>and</a:t>
            </a:r>
            <a:r>
              <a:rPr lang="en-US" sz="2400" dirty="0" smtClean="0"/>
              <a:t> direction of an object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b="1" dirty="0" smtClean="0"/>
              <a:t>Acceleration</a:t>
            </a:r>
            <a:r>
              <a:rPr lang="en-US" sz="2400" dirty="0" smtClean="0"/>
              <a:t> – a change in velocity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4958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Average Speed: 375 miles/hour</a:t>
            </a:r>
          </a:p>
          <a:p>
            <a:pPr algn="ctr"/>
            <a:r>
              <a:rPr lang="en-US" sz="2800" dirty="0" smtClean="0"/>
              <a:t>Velocity: 375 miles/hour to the northeast</a:t>
            </a:r>
          </a:p>
          <a:p>
            <a:pPr algn="ctr"/>
            <a:r>
              <a:rPr lang="en-US" sz="2800" dirty="0" smtClean="0"/>
              <a:t>Positive acceleration occurs at takeoff; </a:t>
            </a:r>
          </a:p>
          <a:p>
            <a:pPr algn="ctr"/>
            <a:r>
              <a:rPr lang="en-US" sz="2800" dirty="0" smtClean="0"/>
              <a:t>Negative acceleration occurs at landing</a:t>
            </a:r>
            <a:endParaRPr lang="en-US" sz="2800" dirty="0"/>
          </a:p>
        </p:txBody>
      </p:sp>
      <p:pic>
        <p:nvPicPr>
          <p:cNvPr id="3074" name="Picture 2" descr="C:\Users\Chris\AppData\Local\Microsoft\Windows\Temporary Internet Files\Content.IE5\MP78WMUZ\MP90044249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29129"/>
            <a:ext cx="2209800" cy="1483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32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STAAR Review DAY </a:t>
            </a:r>
            <a:r>
              <a:rPr lang="en-US" dirty="0"/>
              <a:t>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FORCE, MOTION, AND ENERGY</a:t>
            </a:r>
          </a:p>
          <a:p>
            <a:r>
              <a:rPr lang="en-US" dirty="0"/>
              <a:t>TEKS 8.6C (R), 7.7A (S), 6.8A (S), 6.9C (S)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15200" y="6400800"/>
            <a:ext cx="1702804" cy="304801"/>
          </a:xfrm>
        </p:spPr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pic>
        <p:nvPicPr>
          <p:cNvPr id="4098" name="Picture 2" descr="C:\Users\Chris\AppData\Local\Microsoft\Windows\Temporary Internet Files\Content.IE5\MP78WMUZ\MP900442804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4909112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86824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3 Laws of Motion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/>
          </a:p>
        </p:txBody>
      </p:sp>
      <p:pic>
        <p:nvPicPr>
          <p:cNvPr id="5122" name="Picture 2" descr="C:\Users\Chris\AppData\Local\Microsoft\Windows\Temporary Internet Files\Content.IE5\UVR8L6B1\MC91021726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1403147" cy="20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 rot="499803">
            <a:off x="4665470" y="4436820"/>
            <a:ext cx="3501960" cy="2153505"/>
          </a:xfrm>
          <a:prstGeom prst="cloudCallout">
            <a:avLst>
              <a:gd name="adj1" fmla="val -119619"/>
              <a:gd name="adj2" fmla="val 25406"/>
            </a:avLst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59150" y="4876221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#3 – every action has an equal and opposite reaction</a:t>
            </a:r>
            <a:endParaRPr lang="en-US" sz="2400" dirty="0"/>
          </a:p>
        </p:txBody>
      </p:sp>
      <p:sp>
        <p:nvSpPr>
          <p:cNvPr id="8" name="Cloud Callout 7"/>
          <p:cNvSpPr/>
          <p:nvPr/>
        </p:nvSpPr>
        <p:spPr>
          <a:xfrm rot="21400346">
            <a:off x="79873" y="1541048"/>
            <a:ext cx="4522495" cy="2295687"/>
          </a:xfrm>
          <a:prstGeom prst="cloudCallout">
            <a:avLst>
              <a:gd name="adj1" fmla="val -15162"/>
              <a:gd name="adj2" fmla="val 77973"/>
            </a:avLst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3955" y="1837543"/>
            <a:ext cx="3119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#1 – an object will only change speed if acted on by an unbalanced force - </a:t>
            </a:r>
            <a:r>
              <a:rPr lang="en-US" sz="2400" i="1" dirty="0" smtClean="0"/>
              <a:t>Law of Inertia</a:t>
            </a:r>
            <a:endParaRPr lang="en-US" sz="2400" i="1" dirty="0"/>
          </a:p>
        </p:txBody>
      </p:sp>
      <p:sp>
        <p:nvSpPr>
          <p:cNvPr id="11" name="Cloud Callout 10"/>
          <p:cNvSpPr/>
          <p:nvPr/>
        </p:nvSpPr>
        <p:spPr>
          <a:xfrm rot="499803">
            <a:off x="4756657" y="1846568"/>
            <a:ext cx="4188540" cy="2504757"/>
          </a:xfrm>
          <a:prstGeom prst="cloudCallout">
            <a:avLst>
              <a:gd name="adj1" fmla="val -104362"/>
              <a:gd name="adj2" fmla="val 98325"/>
            </a:avLst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0" y="2209800"/>
            <a:ext cx="3352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#2 – the acceleration of an object is related to the its mass and the force acting on it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</a:t>
            </a:r>
            <a:r>
              <a:rPr lang="en-US" sz="2400" i="1" dirty="0" smtClean="0"/>
              <a:t>F=ma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05388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Atoms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Protons, Neutrons, and Electrons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24000" y="4191000"/>
            <a:ext cx="8382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1500" y="3238500"/>
            <a:ext cx="2743200" cy="2667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33450" y="3600450"/>
            <a:ext cx="2019300" cy="19431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28800" y="348615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66900" y="542925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00400" y="44577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804555" y="31242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7200" y="454255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66900" y="57912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095500" y="3486150"/>
            <a:ext cx="2628900" cy="1056409"/>
          </a:xfrm>
          <a:prstGeom prst="straightConnector1">
            <a:avLst/>
          </a:prstGeom>
          <a:ln w="57150"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24400" y="32385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Nucleus of the Atom</a:t>
            </a:r>
          </a:p>
          <a:p>
            <a:r>
              <a:rPr lang="en-US" sz="2400" dirty="0" smtClean="0"/>
              <a:t>- Contains Protons and Neutrons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998519" y="4511386"/>
            <a:ext cx="2628900" cy="1056409"/>
          </a:xfrm>
          <a:prstGeom prst="straightConnector1">
            <a:avLst/>
          </a:prstGeom>
          <a:ln w="57150"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31327" y="4306669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Electron Cloud of the Atom</a:t>
            </a:r>
          </a:p>
          <a:p>
            <a:r>
              <a:rPr lang="en-US" sz="2400" dirty="0" smtClean="0"/>
              <a:t>- Contains Electrons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709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Law of Motion?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 which law of motion is being represented.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3124200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/>
              <a:t>moving red billiard ball hits the side bumper on the table and bounces backward at nearly the same speed. 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An airbag inflates to </a:t>
            </a:r>
            <a:r>
              <a:rPr lang="en-US" sz="2400" dirty="0" smtClean="0"/>
              <a:t>help cushion </a:t>
            </a:r>
            <a:r>
              <a:rPr lang="en-US" sz="2400" dirty="0"/>
              <a:t>to rapid deceleration of the people inside the car during an accident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 powerful rocket engine producing more force is used on a more massive rocket to produce the same acceleration.</a:t>
            </a:r>
          </a:p>
        </p:txBody>
      </p:sp>
    </p:spTree>
    <p:extLst>
      <p:ext uri="{BB962C8B-B14F-4D97-AF65-F5344CB8AC3E}">
        <p14:creationId xmlns:p14="http://schemas.microsoft.com/office/powerpoint/2010/main" val="376365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Law of Motion?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 which law of motion is being represented.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3124200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moving red billiard ball hits the side bumper on the table and bounces backward at nearly the same speed</a:t>
            </a:r>
            <a:r>
              <a:rPr lang="en-US" sz="20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	</a:t>
            </a:r>
            <a:r>
              <a:rPr lang="en-US" sz="2400" b="1" dirty="0" smtClean="0"/>
              <a:t>- 3</a:t>
            </a:r>
            <a:r>
              <a:rPr lang="en-US" sz="2400" b="1" baseline="30000" dirty="0" smtClean="0"/>
              <a:t>rd</a:t>
            </a:r>
            <a:r>
              <a:rPr lang="en-US" sz="2400" b="1" dirty="0" smtClean="0"/>
              <a:t> Law of Motion</a:t>
            </a:r>
            <a:endParaRPr lang="en-US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An airbag inflates to </a:t>
            </a:r>
            <a:r>
              <a:rPr lang="en-US" sz="2000" dirty="0" smtClean="0"/>
              <a:t>help cushion </a:t>
            </a:r>
            <a:r>
              <a:rPr lang="en-US" sz="2000" dirty="0"/>
              <a:t>to rapid deceleration of the people inside the car during an accident</a:t>
            </a:r>
            <a:r>
              <a:rPr lang="en-US" sz="2000" dirty="0" smtClean="0"/>
              <a:t>.</a:t>
            </a:r>
          </a:p>
          <a:p>
            <a:pPr lvl="2"/>
            <a:r>
              <a:rPr lang="en-US" sz="2400" b="1" dirty="0" smtClean="0"/>
              <a:t>- 1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Law of Motion</a:t>
            </a:r>
            <a:endParaRPr lang="en-US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 powerful rocket engine producing more force is used on a more massive rocket to produce the same acceleration.</a:t>
            </a:r>
          </a:p>
          <a:p>
            <a:r>
              <a:rPr lang="en-US" sz="2400" dirty="0"/>
              <a:t>	</a:t>
            </a:r>
            <a:r>
              <a:rPr lang="en-US" sz="2400" b="1" dirty="0" smtClean="0"/>
              <a:t>- 2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Law of Motion</a:t>
            </a:r>
          </a:p>
        </p:txBody>
      </p:sp>
    </p:spTree>
    <p:extLst>
      <p:ext uri="{BB962C8B-B14F-4D97-AF65-F5344CB8AC3E}">
        <p14:creationId xmlns:p14="http://schemas.microsoft.com/office/powerpoint/2010/main" val="285238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Energy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743416"/>
            <a:ext cx="2468880" cy="4572000"/>
          </a:xfrm>
        </p:spPr>
        <p:txBody>
          <a:bodyPr>
            <a:normAutofit lnSpcReduction="10000"/>
          </a:bodyPr>
          <a:lstStyle/>
          <a:p>
            <a:r>
              <a:rPr lang="en-US" sz="2000" b="1" u="sng" dirty="0" smtClean="0"/>
              <a:t>Potential Energy</a:t>
            </a:r>
          </a:p>
          <a:p>
            <a:r>
              <a:rPr lang="en-US" sz="2000" dirty="0" smtClean="0"/>
              <a:t>The energy that results due to an object’s position</a:t>
            </a:r>
          </a:p>
          <a:p>
            <a:endParaRPr lang="en-US" sz="2000" dirty="0"/>
          </a:p>
          <a:p>
            <a:r>
              <a:rPr lang="en-US" sz="2000" b="1" u="sng" dirty="0" smtClean="0"/>
              <a:t>Kinetic Energy</a:t>
            </a:r>
          </a:p>
          <a:p>
            <a:r>
              <a:rPr lang="en-US" sz="2000" dirty="0" smtClean="0"/>
              <a:t>The energy derived from an object’s motion</a:t>
            </a:r>
          </a:p>
          <a:p>
            <a:endParaRPr lang="en-US" sz="2000" dirty="0"/>
          </a:p>
          <a:p>
            <a:r>
              <a:rPr lang="en-US" sz="2000" dirty="0" smtClean="0"/>
              <a:t>When is kinetic energy converted to potential energy during a roller coaster ride?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/>
          </a:p>
        </p:txBody>
      </p:sp>
      <p:pic>
        <p:nvPicPr>
          <p:cNvPr id="1026" name="Picture 2" descr="http://roadtickle.com/img/miscellaneous/worlds-scariest-roller-coasters/nitro_coa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499" y="1950493"/>
            <a:ext cx="4495800" cy="2999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ight Arrow 5"/>
          <p:cNvSpPr/>
          <p:nvPr/>
        </p:nvSpPr>
        <p:spPr>
          <a:xfrm rot="10800000">
            <a:off x="5638800" y="1950493"/>
            <a:ext cx="1905000" cy="533400"/>
          </a:xfrm>
          <a:prstGeom prst="rightArrow">
            <a:avLst/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6248400" y="4114800"/>
            <a:ext cx="1295400" cy="533400"/>
          </a:xfrm>
          <a:prstGeom prst="rightArrow">
            <a:avLst/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73454" y="1743416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Highest Potential Energy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673454" y="3781335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Highest Kinetic Energy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0212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so much WORK!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9991" y="176747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Work</a:t>
            </a:r>
            <a:r>
              <a:rPr lang="en-US" sz="3200" dirty="0" smtClean="0"/>
              <a:t> – the energy needed to move an object over a certain distance</a:t>
            </a:r>
            <a:endParaRPr lang="en-US" sz="3200" dirty="0"/>
          </a:p>
        </p:txBody>
      </p:sp>
      <p:pic>
        <p:nvPicPr>
          <p:cNvPr id="2050" name="Picture 2" descr="C:\Users\Chris\AppData\Local\Microsoft\Windows\Temporary Internet Files\Content.IE5\MP78WMUZ\MP90044647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0"/>
            <a:ext cx="2084209" cy="3121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Brace 6"/>
          <p:cNvSpPr/>
          <p:nvPr/>
        </p:nvSpPr>
        <p:spPr>
          <a:xfrm rot="10800000">
            <a:off x="4953000" y="3810000"/>
            <a:ext cx="914400" cy="2133600"/>
          </a:xfrm>
          <a:prstGeom prst="rightBrac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39991" y="3657600"/>
            <a:ext cx="3913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woman had to pick up a box with a mass of 5 kg and lift it a distance of 2 meters. </a:t>
            </a:r>
          </a:p>
          <a:p>
            <a:endParaRPr lang="en-US" dirty="0"/>
          </a:p>
          <a:p>
            <a:r>
              <a:rPr lang="en-US" dirty="0" smtClean="0"/>
              <a:t>How  much work did she do?</a:t>
            </a:r>
          </a:p>
          <a:p>
            <a:endParaRPr lang="en-US" dirty="0"/>
          </a:p>
          <a:p>
            <a:r>
              <a:rPr lang="en-US" dirty="0" smtClean="0"/>
              <a:t>Would the amount of work change if she used a ramp to help her?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54691" y="4692134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3477483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kg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05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so much WORK!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9991" y="176747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Work</a:t>
            </a:r>
            <a:r>
              <a:rPr lang="en-US" sz="3200" dirty="0" smtClean="0"/>
              <a:t> – the energy needed to move an object over a certain distance</a:t>
            </a:r>
            <a:endParaRPr lang="en-US" sz="3200" dirty="0"/>
          </a:p>
        </p:txBody>
      </p:sp>
      <p:pic>
        <p:nvPicPr>
          <p:cNvPr id="2050" name="Picture 2" descr="C:\Users\Chris\AppData\Local\Microsoft\Windows\Temporary Internet Files\Content.IE5\MP78WMUZ\MP90044647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0"/>
            <a:ext cx="2084209" cy="3121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Brace 6"/>
          <p:cNvSpPr/>
          <p:nvPr/>
        </p:nvSpPr>
        <p:spPr>
          <a:xfrm rot="10800000">
            <a:off x="4953000" y="3810000"/>
            <a:ext cx="914400" cy="2133600"/>
          </a:xfrm>
          <a:prstGeom prst="rightBrac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39991" y="2965104"/>
            <a:ext cx="39130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Force = mass x acceleration</a:t>
            </a:r>
          </a:p>
          <a:p>
            <a:r>
              <a:rPr lang="en-US" dirty="0" smtClean="0"/>
              <a:t>Force = 5 kg x 9.8 m/s</a:t>
            </a:r>
            <a:r>
              <a:rPr lang="en-US" baseline="30000" dirty="0" smtClean="0"/>
              <a:t>2 </a:t>
            </a:r>
            <a:r>
              <a:rPr lang="en-US" sz="1200" i="1" dirty="0" smtClean="0"/>
              <a:t>(gravity)</a:t>
            </a:r>
            <a:endParaRPr lang="en-US" sz="1200" i="1" baseline="30000" dirty="0" smtClean="0"/>
          </a:p>
          <a:p>
            <a:r>
              <a:rPr lang="en-US" dirty="0" smtClean="0"/>
              <a:t>Force = 49 </a:t>
            </a:r>
            <a:r>
              <a:rPr lang="en-US" dirty="0" err="1" smtClean="0"/>
              <a:t>Newtons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Work = force x distance</a:t>
            </a:r>
          </a:p>
          <a:p>
            <a:r>
              <a:rPr lang="en-US" dirty="0" smtClean="0"/>
              <a:t>Work = 49 N x 2 m</a:t>
            </a:r>
          </a:p>
          <a:p>
            <a:r>
              <a:rPr lang="en-US" dirty="0" smtClean="0"/>
              <a:t>Work = 98 Joules</a:t>
            </a:r>
          </a:p>
          <a:p>
            <a:endParaRPr lang="en-US" dirty="0"/>
          </a:p>
          <a:p>
            <a:r>
              <a:rPr lang="en-US" dirty="0" smtClean="0"/>
              <a:t>A ramp would reduce the required force, but the distance would increase. The amount of work would not change.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54691" y="4692134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3477483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kg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0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2525150" cy="97840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Energy Conversions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Name the energy conversions in each of the pictures to the right using the following terms:</a:t>
            </a:r>
          </a:p>
          <a:p>
            <a:endParaRPr lang="en-US" sz="2000" dirty="0"/>
          </a:p>
          <a:p>
            <a:r>
              <a:rPr lang="en-US" sz="2000" dirty="0" smtClean="0"/>
              <a:t>Solar Energy</a:t>
            </a:r>
          </a:p>
          <a:p>
            <a:r>
              <a:rPr lang="en-US" sz="2000" dirty="0" smtClean="0"/>
              <a:t>Mechanical Energy</a:t>
            </a:r>
          </a:p>
          <a:p>
            <a:r>
              <a:rPr lang="en-US" sz="2000" dirty="0" smtClean="0"/>
              <a:t>Sound Energy</a:t>
            </a:r>
          </a:p>
          <a:p>
            <a:r>
              <a:rPr lang="en-US" sz="2000" dirty="0" smtClean="0"/>
              <a:t>Chemical Energy</a:t>
            </a:r>
          </a:p>
          <a:p>
            <a:r>
              <a:rPr lang="en-US" sz="2000" dirty="0" smtClean="0"/>
              <a:t>Electrical Energy</a:t>
            </a:r>
          </a:p>
          <a:p>
            <a:r>
              <a:rPr lang="en-US" sz="2000" dirty="0" smtClean="0"/>
              <a:t>Light Energy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/>
          </a:p>
        </p:txBody>
      </p:sp>
      <p:pic>
        <p:nvPicPr>
          <p:cNvPr id="3074" name="Picture 2" descr="C:\Users\Chris\AppData\Local\Microsoft\Windows\Temporary Internet Files\Content.IE5\MP78WMUZ\MP900448314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968" r="58891" b="15202"/>
          <a:stretch/>
        </p:blipFill>
        <p:spPr bwMode="auto">
          <a:xfrm>
            <a:off x="3398293" y="1883390"/>
            <a:ext cx="1446662" cy="2129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hris\AppData\Local\Microsoft\Windows\Temporary Internet Files\Content.IE5\MF8UYE1M\MP9004384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65193"/>
            <a:ext cx="1912112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hris\AppData\Local\Microsoft\Windows\Temporary Internet Files\Content.IE5\MF8UYE1M\MP910220977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7" r="18181"/>
          <a:stretch/>
        </p:blipFill>
        <p:spPr bwMode="auto">
          <a:xfrm>
            <a:off x="7584744" y="1883390"/>
            <a:ext cx="1181024" cy="2147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hris\AppData\Local\Microsoft\Windows\Temporary Internet Files\Content.IE5\UVR8L6B1\MP90031553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179" y="4495800"/>
            <a:ext cx="2618807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hris\AppData\Local\Microsoft\Windows\Temporary Internet Files\Content.IE5\HIAKAAQL\MC900434785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92" y="4362545"/>
            <a:ext cx="2095310" cy="209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063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2525150" cy="97840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Energy Conversions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Name the energy conversions in each of the pictures to the right using the following terms:</a:t>
            </a:r>
          </a:p>
          <a:p>
            <a:endParaRPr lang="en-US" sz="2000" dirty="0"/>
          </a:p>
          <a:p>
            <a:r>
              <a:rPr lang="en-US" sz="2000" dirty="0" smtClean="0"/>
              <a:t>Solar Energy</a:t>
            </a:r>
          </a:p>
          <a:p>
            <a:r>
              <a:rPr lang="en-US" sz="2000" dirty="0" smtClean="0"/>
              <a:t>Mechanical Energy</a:t>
            </a:r>
          </a:p>
          <a:p>
            <a:r>
              <a:rPr lang="en-US" sz="2000" dirty="0" smtClean="0"/>
              <a:t>Sound Energy</a:t>
            </a:r>
          </a:p>
          <a:p>
            <a:r>
              <a:rPr lang="en-US" sz="2000" dirty="0" smtClean="0"/>
              <a:t>Chemical Energy</a:t>
            </a:r>
          </a:p>
          <a:p>
            <a:r>
              <a:rPr lang="en-US" sz="2000" dirty="0" smtClean="0"/>
              <a:t>Electrical Energy</a:t>
            </a:r>
          </a:p>
          <a:p>
            <a:r>
              <a:rPr lang="en-US" sz="2000" dirty="0" smtClean="0"/>
              <a:t>Light Energy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/>
          </a:p>
        </p:txBody>
      </p:sp>
      <p:pic>
        <p:nvPicPr>
          <p:cNvPr id="3074" name="Picture 2" descr="C:\Users\Chris\AppData\Local\Microsoft\Windows\Temporary Internet Files\Content.IE5\MP78WMUZ\MP900448314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968" r="58891" b="15202"/>
          <a:stretch/>
        </p:blipFill>
        <p:spPr bwMode="auto">
          <a:xfrm>
            <a:off x="3398293" y="1883390"/>
            <a:ext cx="1446662" cy="2129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hris\AppData\Local\Microsoft\Windows\Temporary Internet Files\Content.IE5\MF8UYE1M\MP9004384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65193"/>
            <a:ext cx="1912112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hris\AppData\Local\Microsoft\Windows\Temporary Internet Files\Content.IE5\MF8UYE1M\MP910220977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7" r="18181"/>
          <a:stretch/>
        </p:blipFill>
        <p:spPr bwMode="auto">
          <a:xfrm>
            <a:off x="7584744" y="1883390"/>
            <a:ext cx="1181024" cy="2147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hris\AppData\Local\Microsoft\Windows\Temporary Internet Files\Content.IE5\UVR8L6B1\MP90031553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179" y="4495800"/>
            <a:ext cx="2618807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hris\AppData\Local\Microsoft\Windows\Temporary Internet Files\Content.IE5\HIAKAAQL\MC900434785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92" y="4362545"/>
            <a:ext cx="2095310" cy="209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82904" y="2131325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</a:t>
            </a:r>
            <a:r>
              <a:rPr lang="en-US" b="1" dirty="0" smtClean="0"/>
              <a:t>olar to electrical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98293" y="2957113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</a:t>
            </a:r>
            <a:r>
              <a:rPr lang="en-US" b="1" dirty="0" smtClean="0"/>
              <a:t>lectrical to light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77919" y="2957113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wind to electrical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85441" y="5733365"/>
            <a:ext cx="200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</a:t>
            </a:r>
            <a:r>
              <a:rPr lang="en-US" b="1" dirty="0" smtClean="0"/>
              <a:t>lectrical to sound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937347" y="5087034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  <a:r>
              <a:rPr lang="en-US" b="1" dirty="0" smtClean="0"/>
              <a:t>hemical to electrical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718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STAAR Review DAY </a:t>
            </a:r>
            <a:r>
              <a:rPr lang="en-US" dirty="0"/>
              <a:t>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EARTH AND SPACE</a:t>
            </a:r>
          </a:p>
          <a:p>
            <a:r>
              <a:rPr lang="en-US" dirty="0"/>
              <a:t>TEKS 8.7A (R), 8.7B (R), 8.7C (S), 6.11B (S)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15200" y="6400800"/>
            <a:ext cx="1702804" cy="304801"/>
          </a:xfrm>
        </p:spPr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pic>
        <p:nvPicPr>
          <p:cNvPr id="5" name="Picture 2" descr="C:\Users\Chris\AppData\Local\Microsoft\Windows\Temporary Internet Files\Content.IE5\MF8UYE1M\MP900430849[2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971800"/>
            <a:ext cx="4495800" cy="3298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4519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Rotation of Earth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Rotation of the earth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40596" y="6477000"/>
            <a:ext cx="5507719" cy="274320"/>
          </a:xfrm>
        </p:spPr>
        <p:txBody>
          <a:bodyPr/>
          <a:lstStyle/>
          <a:p>
            <a:r>
              <a:rPr lang="en-US" smtClean="0"/>
              <a:t>© Hedgehog Learning</a:t>
            </a:r>
            <a:endParaRPr lang="en-US"/>
          </a:p>
        </p:txBody>
      </p:sp>
      <p:pic>
        <p:nvPicPr>
          <p:cNvPr id="1026" name="Picture 2" descr="http://ts4.mm.bing.net/images/thumbnail.aspx?q=4603097560908467&amp;id=87485eedff7eeeecd7a0161c09d2a7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3636">
            <a:off x="4806855" y="328494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5338169" y="5523556"/>
            <a:ext cx="228600" cy="589128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rved Down Arrow 16"/>
          <p:cNvSpPr/>
          <p:nvPr/>
        </p:nvSpPr>
        <p:spPr>
          <a:xfrm rot="6415668" flipV="1">
            <a:off x="5103319" y="2771555"/>
            <a:ext cx="1600200" cy="1731147"/>
          </a:xfrm>
          <a:prstGeom prst="curvedDownArrow">
            <a:avLst/>
          </a:prstGeom>
          <a:solidFill>
            <a:schemeClr val="bg2"/>
          </a:solidFill>
          <a:ln cmpd="sng">
            <a:solidFill>
              <a:schemeClr val="tx1"/>
            </a:solidFill>
            <a:prstDash val="solid"/>
          </a:ln>
          <a:scene3d>
            <a:camera prst="orthographicFront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410087" y="2743200"/>
            <a:ext cx="369627" cy="893928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200" y="1667837"/>
            <a:ext cx="4114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Earth rotates once every 24 hours or 1 day.</a:t>
            </a:r>
          </a:p>
          <a:p>
            <a:endParaRPr lang="en-US" sz="2800" dirty="0"/>
          </a:p>
          <a:p>
            <a:r>
              <a:rPr lang="en-US" sz="2800" dirty="0" smtClean="0"/>
              <a:t>The rotation of the Earth causes day and night since the side facing the Sun is always moving.</a:t>
            </a:r>
          </a:p>
          <a:p>
            <a:endParaRPr lang="en-US" sz="2800" dirty="0"/>
          </a:p>
          <a:p>
            <a:r>
              <a:rPr lang="en-US" sz="2800" dirty="0" smtClean="0"/>
              <a:t>The rotation of the Earth </a:t>
            </a:r>
            <a:r>
              <a:rPr lang="en-US" sz="2800" u="sng" dirty="0" smtClean="0"/>
              <a:t>does not</a:t>
            </a:r>
            <a:r>
              <a:rPr lang="en-US" sz="2800" dirty="0" smtClean="0"/>
              <a:t> cause seasonal changes.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391400" y="3637128"/>
            <a:ext cx="1371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391400" y="4191000"/>
            <a:ext cx="1371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391400" y="4953000"/>
            <a:ext cx="1371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391400" y="5523556"/>
            <a:ext cx="1371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34597" y="4360882"/>
            <a:ext cx="1128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sunlight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00250" y="4319557"/>
            <a:ext cx="1128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DAY</a:t>
            </a:r>
            <a:endParaRPr lang="en-US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417513" y="4027169"/>
            <a:ext cx="1485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NIGHT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8585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181770" y="3725876"/>
            <a:ext cx="3348630" cy="1160482"/>
          </a:xfrm>
          <a:prstGeom prst="ellipse">
            <a:avLst/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996956" y="3748035"/>
            <a:ext cx="369627" cy="893928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Revolution of Earth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Revolution of the earth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14600" y="6583680"/>
            <a:ext cx="5507719" cy="274320"/>
          </a:xfrm>
        </p:spPr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pic>
        <p:nvPicPr>
          <p:cNvPr id="1026" name="Picture 2" descr="http://ts4.mm.bing.net/images/thumbnail.aspx?q=4603097560908467&amp;id=87485eedff7eeeecd7a0161c09d2a7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3636">
            <a:off x="4889959" y="3903188"/>
            <a:ext cx="583623" cy="58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57200" y="1667837"/>
            <a:ext cx="4114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Earth revolves around the Sun every 365 days or 1 year.</a:t>
            </a:r>
          </a:p>
          <a:p>
            <a:endParaRPr lang="en-US" sz="900" dirty="0"/>
          </a:p>
          <a:p>
            <a:r>
              <a:rPr lang="en-US" sz="2800" dirty="0" smtClean="0"/>
              <a:t>The Earth’s revolution causes the changes in the seasons due to the tilt of the Earth.</a:t>
            </a:r>
          </a:p>
          <a:p>
            <a:endParaRPr lang="en-US" sz="900" dirty="0"/>
          </a:p>
          <a:p>
            <a:r>
              <a:rPr lang="en-US" sz="2800" dirty="0" smtClean="0"/>
              <a:t>The revolution of the Earth </a:t>
            </a:r>
            <a:r>
              <a:rPr lang="en-US" sz="2800" u="sng" dirty="0" smtClean="0"/>
              <a:t>does not </a:t>
            </a:r>
            <a:r>
              <a:rPr lang="en-US" sz="2800" dirty="0" smtClean="0"/>
              <a:t>cause day or night.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8345586" y="3783916"/>
            <a:ext cx="369627" cy="893928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http://ts4.mm.bing.net/images/thumbnail.aspx?q=4603097560908467&amp;id=87485eedff7eeeecd7a0161c09d2a7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3636">
            <a:off x="8238589" y="3903186"/>
            <a:ext cx="583623" cy="58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32248" y="2812650"/>
            <a:ext cx="1099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SUMMER</a:t>
            </a:r>
            <a:endParaRPr lang="en-US" sz="1600" b="1" dirty="0"/>
          </a:p>
        </p:txBody>
      </p:sp>
      <p:sp>
        <p:nvSpPr>
          <p:cNvPr id="8" name="Down Arrow 7"/>
          <p:cNvSpPr/>
          <p:nvPr/>
        </p:nvSpPr>
        <p:spPr>
          <a:xfrm>
            <a:off x="4981806" y="3208519"/>
            <a:ext cx="370070" cy="533570"/>
          </a:xfrm>
          <a:prstGeom prst="downArrow">
            <a:avLst/>
          </a:prstGeom>
          <a:solidFill>
            <a:schemeClr val="bg2"/>
          </a:solidFill>
          <a:ln cmpd="sng">
            <a:solidFill>
              <a:schemeClr val="bg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028996" y="5432057"/>
            <a:ext cx="1099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SUMMER</a:t>
            </a:r>
            <a:endParaRPr lang="en-US" sz="1600" b="1" dirty="0"/>
          </a:p>
        </p:txBody>
      </p:sp>
      <p:sp>
        <p:nvSpPr>
          <p:cNvPr id="30" name="Down Arrow 29"/>
          <p:cNvSpPr/>
          <p:nvPr/>
        </p:nvSpPr>
        <p:spPr>
          <a:xfrm rot="10800000">
            <a:off x="8345586" y="4782654"/>
            <a:ext cx="370070" cy="600500"/>
          </a:xfrm>
          <a:prstGeom prst="downArrow">
            <a:avLst/>
          </a:prstGeom>
          <a:solidFill>
            <a:schemeClr val="bg2"/>
          </a:solidFill>
          <a:ln cmpd="sng">
            <a:solidFill>
              <a:schemeClr val="bg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727016" y="5432057"/>
            <a:ext cx="1099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WINTER</a:t>
            </a:r>
            <a:endParaRPr lang="en-US" sz="1600" b="1" dirty="0"/>
          </a:p>
        </p:txBody>
      </p:sp>
      <p:sp>
        <p:nvSpPr>
          <p:cNvPr id="32" name="Down Arrow 31"/>
          <p:cNvSpPr/>
          <p:nvPr/>
        </p:nvSpPr>
        <p:spPr>
          <a:xfrm rot="10800000">
            <a:off x="4996956" y="4733503"/>
            <a:ext cx="370070" cy="609830"/>
          </a:xfrm>
          <a:prstGeom prst="downArrow">
            <a:avLst/>
          </a:prstGeom>
          <a:solidFill>
            <a:schemeClr val="bg2"/>
          </a:solidFill>
          <a:ln cmpd="sng">
            <a:solidFill>
              <a:schemeClr val="bg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952834" y="2812650"/>
            <a:ext cx="1099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WINTER</a:t>
            </a:r>
            <a:endParaRPr lang="en-US" sz="1600" b="1" dirty="0"/>
          </a:p>
        </p:txBody>
      </p:sp>
      <p:sp>
        <p:nvSpPr>
          <p:cNvPr id="34" name="Down Arrow 33"/>
          <p:cNvSpPr/>
          <p:nvPr/>
        </p:nvSpPr>
        <p:spPr>
          <a:xfrm>
            <a:off x="8318287" y="3151204"/>
            <a:ext cx="370070" cy="550787"/>
          </a:xfrm>
          <a:prstGeom prst="downArrow">
            <a:avLst/>
          </a:prstGeom>
          <a:solidFill>
            <a:schemeClr val="bg2"/>
          </a:solidFill>
          <a:ln cmpd="sng">
            <a:solidFill>
              <a:schemeClr val="bg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6712211" y="4716476"/>
            <a:ext cx="399093" cy="304915"/>
          </a:xfrm>
          <a:prstGeom prst="rightArrow">
            <a:avLst/>
          </a:prstGeom>
          <a:solidFill>
            <a:schemeClr val="tx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ight Arrow 34"/>
          <p:cNvSpPr/>
          <p:nvPr/>
        </p:nvSpPr>
        <p:spPr>
          <a:xfrm rot="10800000">
            <a:off x="6650754" y="3513071"/>
            <a:ext cx="399093" cy="304915"/>
          </a:xfrm>
          <a:prstGeom prst="rightArrow">
            <a:avLst/>
          </a:prstGeom>
          <a:solidFill>
            <a:schemeClr val="tx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C:\Users\Chris\AppData\Local\Microsoft\Windows\Temporary Internet Files\Content.IE5\MP78WMUZ\MC900440405[2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04" y="3590502"/>
            <a:ext cx="1130561" cy="113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33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Protons, Neutrons, and Electrons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587078"/>
              </p:ext>
            </p:extLst>
          </p:nvPr>
        </p:nvGraphicFramePr>
        <p:xfrm>
          <a:off x="1066800" y="2667000"/>
          <a:ext cx="7086600" cy="26139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/>
                <a:gridCol w="1676400"/>
                <a:gridCol w="1752600"/>
                <a:gridCol w="1600200"/>
              </a:tblGrid>
              <a:tr h="50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Neutrons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Electrons</a:t>
                      </a:r>
                      <a:endParaRPr lang="en-US" dirty="0"/>
                    </a:p>
                  </a:txBody>
                  <a:tcPr/>
                </a:tc>
              </a:tr>
              <a:tr h="712304">
                <a:tc>
                  <a:txBody>
                    <a:bodyPr/>
                    <a:lstStyle/>
                    <a:p>
                      <a:r>
                        <a:rPr lang="en-US" dirty="0" smtClean="0"/>
                        <a:t>Mass of Particle</a:t>
                      </a:r>
                    </a:p>
                    <a:p>
                      <a:r>
                        <a:rPr lang="en-US" dirty="0" smtClean="0"/>
                        <a:t>(1,</a:t>
                      </a:r>
                      <a:r>
                        <a:rPr lang="en-US" baseline="0" dirty="0" smtClean="0"/>
                        <a:t> 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Charge of Particle</a:t>
                      </a:r>
                    </a:p>
                    <a:p>
                      <a:r>
                        <a:rPr lang="en-US" dirty="0" smtClean="0"/>
                        <a:t>(-1,</a:t>
                      </a:r>
                      <a:r>
                        <a:rPr lang="en-US" baseline="0" dirty="0" smtClean="0"/>
                        <a:t> 0, +1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8992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r>
                        <a:rPr lang="en-US" baseline="0" dirty="0" smtClean="0"/>
                        <a:t> of Particle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1828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Take a minute  to fill in the table below on a piece of paper…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4194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2525150" cy="97840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Phases of the Moon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 smtClean="0"/>
              <a:t>The Moon revolves around the Earth about once every month.</a:t>
            </a:r>
          </a:p>
          <a:p>
            <a:endParaRPr lang="en-US" dirty="0" smtClean="0"/>
          </a:p>
          <a:p>
            <a:r>
              <a:rPr lang="en-US" sz="2000" dirty="0" smtClean="0"/>
              <a:t>What phase of the Moon will occur about two weeks after a full moon?</a:t>
            </a:r>
          </a:p>
          <a:p>
            <a:endParaRPr lang="en-US" sz="2000" dirty="0"/>
          </a:p>
          <a:p>
            <a:r>
              <a:rPr lang="en-US" sz="2000" dirty="0" smtClean="0"/>
              <a:t>What phase of the Moon will occur about one week after the first quarter?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 dirty="0"/>
          </a:p>
        </p:txBody>
      </p:sp>
      <p:pic>
        <p:nvPicPr>
          <p:cNvPr id="3074" name="Picture 2" descr="http://www.knowledgerush.com/wiki_image/7/72/Lunar-Phase-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51816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338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2525150" cy="97840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Phases of the Moon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The Moon revolves around the Earth about once every month.</a:t>
            </a:r>
          </a:p>
          <a:p>
            <a:endParaRPr lang="en-US" dirty="0" smtClean="0"/>
          </a:p>
          <a:p>
            <a:r>
              <a:rPr lang="en-US" sz="2000" dirty="0" smtClean="0"/>
              <a:t>What phase of the Moon will occur about two weeks after a full moon?</a:t>
            </a:r>
          </a:p>
          <a:p>
            <a:r>
              <a:rPr lang="en-US" sz="2000" b="1" dirty="0" smtClean="0"/>
              <a:t>A: New Moon</a:t>
            </a:r>
          </a:p>
          <a:p>
            <a:endParaRPr lang="en-US" sz="2000" dirty="0"/>
          </a:p>
          <a:p>
            <a:r>
              <a:rPr lang="en-US" sz="2000" dirty="0" smtClean="0"/>
              <a:t>What phase of the Moon will occur about one week after the first quarter?</a:t>
            </a:r>
          </a:p>
          <a:p>
            <a:r>
              <a:rPr lang="en-US" sz="2000" b="1" dirty="0" smtClean="0"/>
              <a:t>A: Full Moon</a:t>
            </a:r>
            <a:endParaRPr lang="en-US" sz="2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 dirty="0"/>
          </a:p>
        </p:txBody>
      </p:sp>
      <p:pic>
        <p:nvPicPr>
          <p:cNvPr id="3074" name="Picture 2" descr="http://www.knowledgerush.com/wiki_image/7/72/Lunar-Phase-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51816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761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understand the GRAVITY of the situation…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Mass = Gravity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pic>
        <p:nvPicPr>
          <p:cNvPr id="4098" name="Picture 2" descr="C:\Users\Chris\AppData\Local\Microsoft\Windows\Temporary Internet Files\Content.IE5\MF8UYE1M\MC9000831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24200"/>
            <a:ext cx="2909679" cy="2881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381000" y="3124200"/>
            <a:ext cx="449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Gravity is the force that holds the solar system together.</a:t>
            </a:r>
          </a:p>
          <a:p>
            <a:endParaRPr lang="en-US" sz="2000" dirty="0"/>
          </a:p>
          <a:p>
            <a:r>
              <a:rPr lang="en-US" sz="2000" dirty="0" smtClean="0"/>
              <a:t>The mass (and thus gravity) of the Sun keeps all the planets orbiting around it.</a:t>
            </a:r>
          </a:p>
          <a:p>
            <a:endParaRPr lang="en-US" sz="2000" dirty="0"/>
          </a:p>
          <a:p>
            <a:r>
              <a:rPr lang="en-US" sz="2000" dirty="0" smtClean="0"/>
              <a:t>The mass (and thus gravity) of the Earth keeps the Moon orbiting around it.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712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 Forces – Moon and Sun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 dirty="0"/>
          </a:p>
        </p:txBody>
      </p:sp>
      <p:pic>
        <p:nvPicPr>
          <p:cNvPr id="5122" name="Picture 2" descr="http://www.mesa.edu.au/friends/seashores/images/tid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6096000" cy="4929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05600" y="1796534"/>
            <a:ext cx="228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Moon has much greater affect on the Earth’s tides because it is closer to the Earth.</a:t>
            </a:r>
          </a:p>
          <a:p>
            <a:endParaRPr lang="en-US" sz="2000" dirty="0"/>
          </a:p>
          <a:p>
            <a:r>
              <a:rPr lang="en-US" sz="2000" dirty="0" smtClean="0"/>
              <a:t>When the Moon, Sun, and Earth are aligned (new and full Moon), the tides are the greatest (Spring Tide)</a:t>
            </a:r>
          </a:p>
        </p:txBody>
      </p:sp>
    </p:spTree>
    <p:extLst>
      <p:ext uri="{BB962C8B-B14F-4D97-AF65-F5344CB8AC3E}">
        <p14:creationId xmlns:p14="http://schemas.microsoft.com/office/powerpoint/2010/main" val="3064349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STAAR Review DAY </a:t>
            </a:r>
            <a:r>
              <a:rPr lang="en-US" dirty="0"/>
              <a:t>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EARTH AND SPACE</a:t>
            </a:r>
          </a:p>
          <a:p>
            <a:r>
              <a:rPr lang="en-US" dirty="0"/>
              <a:t>TEKS 8.8A (R), 8.8B (S), 8.8C (S), 8.8D (S)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15200" y="6400800"/>
            <a:ext cx="1702804" cy="304801"/>
          </a:xfrm>
        </p:spPr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pic>
        <p:nvPicPr>
          <p:cNvPr id="5" name="Picture 2" descr="C:\Users\Chris\AppData\Local\Microsoft\Windows\Temporary Internet Files\Content.IE5\MF8UYE1M\MP900430849[2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971800"/>
            <a:ext cx="4495800" cy="3298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2876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just a speck…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699744"/>
              </p:ext>
            </p:extLst>
          </p:nvPr>
        </p:nvGraphicFramePr>
        <p:xfrm>
          <a:off x="1485900" y="304800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/>
                <a:gridCol w="3695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 second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Moon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8 minutes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Sun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 hour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Saturn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4.2 years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Nearest Star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b="1" baseline="0" dirty="0" err="1" smtClean="0">
                          <a:solidFill>
                            <a:schemeClr val="bg1"/>
                          </a:solidFill>
                        </a:rPr>
                        <a:t>Proxima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Centauri)</a:t>
                      </a:r>
                      <a:endParaRPr lang="en-US" b="1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6,500 years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Crab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Nebulae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26,000 years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Center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of the Milky Way</a:t>
                      </a: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2,500,000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years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Nearest galaxy (Andromeda)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93,000,000,000 years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Other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side of the universe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18288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we were traveling at the </a:t>
            </a:r>
            <a:r>
              <a:rPr lang="en-US" sz="2800" b="1" dirty="0" smtClean="0"/>
              <a:t>speed of light</a:t>
            </a:r>
            <a:r>
              <a:rPr lang="en-US" sz="2800" dirty="0" smtClean="0"/>
              <a:t>, it would take us _________ to reach ________.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8289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 own personal star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895600"/>
            <a:ext cx="4267200" cy="3349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81000" y="3200400"/>
            <a:ext cx="335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Our solar system is extremely tiny compared to the Milky Way Galaxy.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9025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Stars</a:t>
            </a:r>
            <a:endParaRPr lang="en-US" sz="6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578608" cy="4572000"/>
          </a:xfrm>
        </p:spPr>
        <p:txBody>
          <a:bodyPr/>
          <a:lstStyle/>
          <a:p>
            <a:r>
              <a:rPr lang="en-US" sz="1800" dirty="0" smtClean="0"/>
              <a:t>The stars we see at night are located “nearby” in the Milky Way galaxy. </a:t>
            </a:r>
          </a:p>
          <a:p>
            <a:endParaRPr lang="en-US" sz="1800" dirty="0"/>
          </a:p>
          <a:p>
            <a:r>
              <a:rPr lang="en-US" sz="1800" dirty="0" smtClean="0"/>
              <a:t>Stars in other galaxies are too far away for us to see them individually.</a:t>
            </a:r>
          </a:p>
          <a:p>
            <a:endParaRPr lang="en-US" sz="1800" dirty="0"/>
          </a:p>
          <a:p>
            <a:r>
              <a:rPr lang="en-US" sz="1800" dirty="0" smtClean="0"/>
              <a:t>Stars have “life cycles” similar to plants and animals.  Average stars, like our Sun, are born in </a:t>
            </a:r>
            <a:r>
              <a:rPr lang="en-US" sz="1800" b="1" u="sng" dirty="0" smtClean="0"/>
              <a:t>nebulas</a:t>
            </a:r>
            <a:r>
              <a:rPr lang="en-US" sz="1800" dirty="0" smtClean="0"/>
              <a:t> and die as red giants.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 dirty="0"/>
          </a:p>
        </p:txBody>
      </p:sp>
      <p:pic>
        <p:nvPicPr>
          <p:cNvPr id="1026" name="Picture 2" descr="http://upload.wikimedia.org/wikipedia/commons/thumb/4/4e/Pleiades_large.jpg/300px-Pleiades_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410200" cy="3895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162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Cycles of Stars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 dirty="0"/>
          </a:p>
        </p:txBody>
      </p:sp>
      <p:pic>
        <p:nvPicPr>
          <p:cNvPr id="1026" name="Picture 2" descr="http://ts1.mm.bing.net/images/thumbnail.aspx?q=4960593421796364&amp;id=0d3724e92425ab17061f5a7f8c3e89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b="11209"/>
          <a:stretch/>
        </p:blipFill>
        <p:spPr bwMode="auto">
          <a:xfrm>
            <a:off x="4800600" y="1752600"/>
            <a:ext cx="3810000" cy="43806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981200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Models, like a </a:t>
            </a:r>
            <a:r>
              <a:rPr lang="en-US" sz="2400" dirty="0" err="1" smtClean="0"/>
              <a:t>Hertzsprung</a:t>
            </a:r>
            <a:r>
              <a:rPr lang="en-US" sz="2400" dirty="0" smtClean="0"/>
              <a:t>‐Russell diagram, show us how stars change over time.</a:t>
            </a:r>
          </a:p>
          <a:p>
            <a:endParaRPr lang="en-US" sz="2400" dirty="0"/>
          </a:p>
          <a:p>
            <a:r>
              <a:rPr lang="en-US" sz="2400" dirty="0" smtClean="0"/>
              <a:t>Based on this diagram, what would you say about the age of our Sun compared to other stars on the main sequence?   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00600" y="6477000"/>
            <a:ext cx="381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74442" y="6476999"/>
            <a:ext cx="3875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Hotter                                                                         Cooler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343400" y="1600200"/>
            <a:ext cx="0" cy="45330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3778941" y="3347034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Brighter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571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Galaxies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dirty="0" smtClean="0"/>
              <a:t>Our galaxy, the Milky Way galaxy, is made up of BILLIONS of stars.</a:t>
            </a:r>
          </a:p>
          <a:p>
            <a:endParaRPr lang="en-US" sz="1800" dirty="0"/>
          </a:p>
          <a:p>
            <a:r>
              <a:rPr lang="en-US" sz="1800" dirty="0" smtClean="0"/>
              <a:t>There are BILLIONS of galaxies in the universe.</a:t>
            </a:r>
          </a:p>
          <a:p>
            <a:endParaRPr lang="en-US" sz="1800" dirty="0"/>
          </a:p>
          <a:p>
            <a:r>
              <a:rPr lang="en-US" sz="1800" dirty="0" smtClean="0"/>
              <a:t>Types of galaxies include: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Spiral galaxies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Barred spiral galaxies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Elliptical galaxies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Dwarf galaxies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Ring galaxies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pic>
        <p:nvPicPr>
          <p:cNvPr id="2050" name="Picture 2" descr="http://upload.wikimedia.org/wikipedia/commons/thumb/5/52/Hubble2005-01-barred-spiral-galaxy-NGC1300.jpg/300px-Hubble2005-01-barred-spiral-galaxy-NGC1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76" y="2133600"/>
            <a:ext cx="5882102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51545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Protons, Neutrons, and Electrons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238547"/>
              </p:ext>
            </p:extLst>
          </p:nvPr>
        </p:nvGraphicFramePr>
        <p:xfrm>
          <a:off x="1066800" y="2667000"/>
          <a:ext cx="7086600" cy="26139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/>
                <a:gridCol w="1676400"/>
                <a:gridCol w="1752600"/>
                <a:gridCol w="1600200"/>
              </a:tblGrid>
              <a:tr h="50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Neutrons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Electrons</a:t>
                      </a:r>
                      <a:endParaRPr lang="en-US" dirty="0"/>
                    </a:p>
                  </a:txBody>
                  <a:tcPr/>
                </a:tc>
              </a:tr>
              <a:tr h="712304">
                <a:tc>
                  <a:txBody>
                    <a:bodyPr/>
                    <a:lstStyle/>
                    <a:p>
                      <a:r>
                        <a:rPr lang="en-US" dirty="0" smtClean="0"/>
                        <a:t>Mass of Particle</a:t>
                      </a:r>
                    </a:p>
                    <a:p>
                      <a:r>
                        <a:rPr lang="en-US" dirty="0" smtClean="0"/>
                        <a:t>(1,</a:t>
                      </a:r>
                      <a:r>
                        <a:rPr lang="en-US" baseline="0" dirty="0" smtClean="0"/>
                        <a:t> 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Charge of Particle</a:t>
                      </a:r>
                    </a:p>
                    <a:p>
                      <a:r>
                        <a:rPr lang="en-US" dirty="0" smtClean="0"/>
                        <a:t>(-1,</a:t>
                      </a:r>
                      <a:r>
                        <a:rPr lang="en-US" baseline="0" dirty="0" smtClean="0"/>
                        <a:t> 0, +1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/>
                </a:tc>
              </a:tr>
              <a:tr h="708992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r>
                        <a:rPr lang="en-US" baseline="0" dirty="0" smtClean="0"/>
                        <a:t> of Particle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Nucleus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Nucleus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Orbitals</a:t>
                      </a:r>
                      <a:r>
                        <a:rPr lang="en-US" sz="1600" b="1" baseline="0" dirty="0" smtClean="0"/>
                        <a:t> or </a:t>
                      </a:r>
                      <a:r>
                        <a:rPr lang="en-US" sz="1600" b="1" dirty="0" smtClean="0"/>
                        <a:t>Electron Cloud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1828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Is this what you came up with?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740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STAAR Review DAY </a:t>
            </a:r>
            <a:r>
              <a:rPr lang="en-US" dirty="0"/>
              <a:t>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EARTH AND SPACE</a:t>
            </a:r>
          </a:p>
          <a:p>
            <a:r>
              <a:rPr lang="en-US" dirty="0"/>
              <a:t> TEKS 8.9B (R), 8.9C (R), 8.9A (S), 8.10A (S), 8.10B (S), 8.10C (S), 7.8C (S)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15200" y="6400800"/>
            <a:ext cx="1702804" cy="304801"/>
          </a:xfrm>
        </p:spPr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pic>
        <p:nvPicPr>
          <p:cNvPr id="5" name="Picture 2" descr="C:\Users\Chris\AppData\Local\Microsoft\Windows\Temporary Internet Files\Content.IE5\MF8UYE1M\MP900430849[2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971800"/>
            <a:ext cx="4495800" cy="3298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6984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Plate Tectonics</a:t>
            </a:r>
            <a:br>
              <a:rPr lang="en-US" dirty="0" smtClean="0"/>
            </a:br>
            <a:r>
              <a:rPr lang="en-US" sz="2700" dirty="0" smtClean="0">
                <a:solidFill>
                  <a:schemeClr val="bg1"/>
                </a:solidFill>
              </a:rPr>
              <a:t>What do the orange dots represent?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 dirty="0"/>
          </a:p>
        </p:txBody>
      </p:sp>
      <p:pic>
        <p:nvPicPr>
          <p:cNvPr id="1026" name="Picture 2" descr="http://bio1151.nicerweb.com/Locked/media/ch25/25_12bContinentalPlatesB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9424"/>
            <a:ext cx="84201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3169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Crustal Features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 dirty="0"/>
          </a:p>
        </p:txBody>
      </p:sp>
      <p:pic>
        <p:nvPicPr>
          <p:cNvPr id="2050" name="Picture 2" descr="C:\Users\Chris\AppData\Local\Microsoft\Windows\Temporary Internet Files\Content.IE5\UVR8L6B1\MP90044375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600200"/>
            <a:ext cx="3705000" cy="2455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hris\AppData\Local\Microsoft\Windows\Temporary Internet Files\Content.IE5\MF8UYE1M\MP90040276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0999"/>
            <a:ext cx="3581400" cy="2386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905000"/>
            <a:ext cx="434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of these two landscapes is hundreds of miles away from a crustal boundary?</a:t>
            </a:r>
          </a:p>
          <a:p>
            <a:endParaRPr lang="en-US" sz="3200" dirty="0"/>
          </a:p>
          <a:p>
            <a:r>
              <a:rPr lang="en-US" sz="3200" dirty="0" smtClean="0"/>
              <a:t>Give a reason to support you answer.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92842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Crustal Features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 dirty="0"/>
          </a:p>
        </p:txBody>
      </p:sp>
      <p:pic>
        <p:nvPicPr>
          <p:cNvPr id="2050" name="Picture 2" descr="C:\Users\Chris\AppData\Local\Microsoft\Windows\Temporary Internet Files\Content.IE5\UVR8L6B1\MP90044375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600200"/>
            <a:ext cx="3705000" cy="2455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hris\AppData\Local\Microsoft\Windows\Temporary Internet Files\Content.IE5\MF8UYE1M\MP90040276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0999"/>
            <a:ext cx="3581400" cy="2386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905000"/>
            <a:ext cx="434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Near a plate boundary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 smtClean="0"/>
              <a:t>Far away from a plate boundary</a:t>
            </a:r>
            <a:endParaRPr lang="en-US" sz="3200" dirty="0"/>
          </a:p>
        </p:txBody>
      </p:sp>
      <p:sp>
        <p:nvSpPr>
          <p:cNvPr id="3" name="Right Arrow 2"/>
          <p:cNvSpPr/>
          <p:nvPr/>
        </p:nvSpPr>
        <p:spPr>
          <a:xfrm>
            <a:off x="2438400" y="2438400"/>
            <a:ext cx="3276600" cy="609600"/>
          </a:xfrm>
          <a:prstGeom prst="rightArrow">
            <a:avLst/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408830" y="4953000"/>
            <a:ext cx="3276600" cy="609600"/>
          </a:xfrm>
          <a:prstGeom prst="rightArrow">
            <a:avLst/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915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Tectonics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 dirty="0"/>
          </a:p>
        </p:txBody>
      </p:sp>
      <p:pic>
        <p:nvPicPr>
          <p:cNvPr id="6" name="Picture 2" descr="http://bio1151.nicerweb.com/Locked/media/ch25/25_12bContinentalPlatesB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5851256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81534" y="3007056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3137278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</a:t>
            </a:r>
            <a:endParaRPr lang="en-US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73790" y="2906445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0" y="1752600"/>
            <a:ext cx="2438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which number on the map are the following crustal features occurring?</a:t>
            </a:r>
          </a:p>
          <a:p>
            <a:endParaRPr lang="en-US" dirty="0"/>
          </a:p>
          <a:p>
            <a:pPr marL="342900" indent="-342900">
              <a:buAutoNum type="alphaUcPeriod"/>
            </a:pPr>
            <a:r>
              <a:rPr lang="en-US" dirty="0" smtClean="0"/>
              <a:t>Tall mountain range formed from one plate moving into another plate.</a:t>
            </a:r>
          </a:p>
          <a:p>
            <a:pPr marL="342900" indent="-342900">
              <a:buAutoNum type="alphaUcPeriod"/>
            </a:pPr>
            <a:r>
              <a:rPr lang="en-US" dirty="0" smtClean="0"/>
              <a:t>A mid-ocean ridge where two plates are separating.</a:t>
            </a:r>
          </a:p>
          <a:p>
            <a:pPr marL="342900" indent="-342900">
              <a:buAutoNum type="alphaUcPeriod"/>
            </a:pPr>
            <a:r>
              <a:rPr lang="en-US" dirty="0" smtClean="0"/>
              <a:t>Earthquakes where two plates are moving past each 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266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Tectonics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 dirty="0"/>
          </a:p>
        </p:txBody>
      </p:sp>
      <p:pic>
        <p:nvPicPr>
          <p:cNvPr id="6" name="Picture 2" descr="http://bio1151.nicerweb.com/Locked/media/ch25/25_12bContinentalPlatesB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5851256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81534" y="3007056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3137278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</a:t>
            </a:r>
            <a:endParaRPr lang="en-US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73790" y="2906445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0" y="1752600"/>
            <a:ext cx="24384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which number on the map are the following crustal features occurring?</a:t>
            </a:r>
            <a:endParaRPr lang="en-US" dirty="0"/>
          </a:p>
          <a:p>
            <a:pPr marL="342900" indent="-342900">
              <a:buAutoNum type="alphaUcPeriod"/>
            </a:pPr>
            <a:r>
              <a:rPr lang="en-US" sz="2800" dirty="0" smtClean="0"/>
              <a:t>2 </a:t>
            </a:r>
            <a:r>
              <a:rPr lang="en-US" dirty="0" smtClean="0"/>
              <a:t>- Tall mountain range formed from one plate moving into another plate.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1 </a:t>
            </a:r>
            <a:r>
              <a:rPr lang="en-US" sz="2000" dirty="0" smtClean="0"/>
              <a:t>-</a:t>
            </a:r>
            <a:r>
              <a:rPr lang="en-US" sz="2800" dirty="0" smtClean="0"/>
              <a:t> </a:t>
            </a:r>
            <a:r>
              <a:rPr lang="en-US" dirty="0" smtClean="0"/>
              <a:t>A mid-ocean ridge where two plates are separating.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3</a:t>
            </a:r>
            <a:r>
              <a:rPr lang="en-US" dirty="0" smtClean="0"/>
              <a:t> - Earthquakes where two plates are moving past each 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141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Erosion and Weathering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Constant reshaping of our planet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pic>
        <p:nvPicPr>
          <p:cNvPr id="3074" name="Picture 2" descr="http://mongabay.org/images/burma_erosion_NAS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39788"/>
            <a:ext cx="3672289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0752" y="2860428"/>
            <a:ext cx="388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features can you identify in this satellite picture?</a:t>
            </a:r>
          </a:p>
          <a:p>
            <a:endParaRPr lang="en-US" sz="2400" dirty="0"/>
          </a:p>
          <a:p>
            <a:r>
              <a:rPr lang="en-US" sz="2400" dirty="0" smtClean="0"/>
              <a:t>What are the brown areas?</a:t>
            </a:r>
          </a:p>
          <a:p>
            <a:endParaRPr lang="en-US" sz="2400" dirty="0"/>
          </a:p>
          <a:p>
            <a:r>
              <a:rPr lang="en-US" sz="2400" dirty="0" smtClean="0"/>
              <a:t>Where does this come from?</a:t>
            </a:r>
          </a:p>
          <a:p>
            <a:endParaRPr lang="en-US" sz="2400" dirty="0"/>
          </a:p>
          <a:p>
            <a:r>
              <a:rPr lang="en-US" sz="2400" dirty="0" smtClean="0"/>
              <a:t>Where is it going?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26102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Erosion and Weathering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Constant reshaping of our planet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pic>
        <p:nvPicPr>
          <p:cNvPr id="3074" name="Picture 2" descr="http://mongabay.org/images/burma_erosion_NAS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39788"/>
            <a:ext cx="3672289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0752" y="2860428"/>
            <a:ext cx="3886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features can you identify in this satellite picture?</a:t>
            </a:r>
          </a:p>
          <a:p>
            <a:endParaRPr lang="en-US" sz="2400" dirty="0"/>
          </a:p>
          <a:p>
            <a:r>
              <a:rPr lang="en-US" sz="2400" dirty="0" smtClean="0"/>
              <a:t>What are the brown areas?</a:t>
            </a:r>
          </a:p>
          <a:p>
            <a:r>
              <a:rPr lang="en-US" dirty="0" smtClean="0"/>
              <a:t>A: Sediment</a:t>
            </a:r>
            <a:endParaRPr lang="en-US" sz="2400" dirty="0"/>
          </a:p>
          <a:p>
            <a:r>
              <a:rPr lang="en-US" sz="2400" dirty="0" smtClean="0"/>
              <a:t>Where does this come from?</a:t>
            </a:r>
          </a:p>
          <a:p>
            <a:r>
              <a:rPr lang="en-US" sz="2000" dirty="0" smtClean="0"/>
              <a:t>A: Erosion from landscape</a:t>
            </a:r>
            <a:endParaRPr lang="en-US" sz="2400" dirty="0"/>
          </a:p>
          <a:p>
            <a:r>
              <a:rPr lang="en-US" sz="2400" dirty="0" smtClean="0"/>
              <a:t>Where is it going?</a:t>
            </a:r>
          </a:p>
          <a:p>
            <a:r>
              <a:rPr lang="en-US" sz="2000" dirty="0" smtClean="0"/>
              <a:t>A: Deposited at river deltas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94199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Weather Symbols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553850" y="1858962"/>
            <a:ext cx="4419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+mj-lt"/>
              </a:rPr>
              <a:t>Identify these weather symbols and describe what they mean</a:t>
            </a:r>
            <a:r>
              <a:rPr lang="en-US" sz="2400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In which direction to high pressure systems rotate in Texas? Where is the world would they rotate the other direction?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 smtClean="0"/>
              <a:t>What is responsible for all moving currents, both in the atmosphere and in the ocean?</a:t>
            </a:r>
            <a:endParaRPr lang="en-US" sz="2400" dirty="0"/>
          </a:p>
        </p:txBody>
      </p:sp>
      <p:pic>
        <p:nvPicPr>
          <p:cNvPr id="59398" name="Picture 6" descr="symb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" t="12292" r="77049" b="83611"/>
          <a:stretch>
            <a:fillRect/>
          </a:stretch>
        </p:blipFill>
        <p:spPr bwMode="auto">
          <a:xfrm>
            <a:off x="609600" y="1858962"/>
            <a:ext cx="3505200" cy="70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symb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" t="17413" r="77869" b="78490"/>
          <a:stretch>
            <a:fillRect/>
          </a:stretch>
        </p:blipFill>
        <p:spPr bwMode="auto">
          <a:xfrm>
            <a:off x="762000" y="3164528"/>
            <a:ext cx="3200400" cy="67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990600" y="4343400"/>
            <a:ext cx="1143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 dirty="0">
                <a:solidFill>
                  <a:srgbClr val="0000CC"/>
                </a:solidFill>
              </a:rPr>
              <a:t>H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2667000" y="4316010"/>
            <a:ext cx="84670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6553200" y="6324600"/>
            <a:ext cx="242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© Hedgehog Learning</a:t>
            </a:r>
          </a:p>
        </p:txBody>
      </p:sp>
    </p:spTree>
    <p:extLst>
      <p:ext uri="{BB962C8B-B14F-4D97-AF65-F5344CB8AC3E}">
        <p14:creationId xmlns:p14="http://schemas.microsoft.com/office/powerpoint/2010/main" val="2281317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Weather Symbols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553850" y="1762791"/>
            <a:ext cx="4419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In which direction to high pressure systems rotate in Texas?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/>
              <a:t>A: Clockwise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 Where is the world would they rotate the other direction?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A: </a:t>
            </a:r>
            <a:r>
              <a:rPr lang="en-US" sz="2000" b="1" dirty="0" smtClean="0"/>
              <a:t>Southern Hemisphere</a:t>
            </a: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400" dirty="0" smtClean="0"/>
              <a:t>What is responsible for all moving currents, both in the atmosphere and in the ocean?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/>
              <a:t>A: Energy from the Sun</a:t>
            </a:r>
            <a:endParaRPr lang="en-US" sz="2000" b="1" dirty="0"/>
          </a:p>
        </p:txBody>
      </p:sp>
      <p:pic>
        <p:nvPicPr>
          <p:cNvPr id="59398" name="Picture 6" descr="symb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" t="12292" r="77049" b="83611"/>
          <a:stretch>
            <a:fillRect/>
          </a:stretch>
        </p:blipFill>
        <p:spPr bwMode="auto">
          <a:xfrm>
            <a:off x="609600" y="1858962"/>
            <a:ext cx="3505200" cy="70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symb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" t="17413" r="77869" b="78490"/>
          <a:stretch>
            <a:fillRect/>
          </a:stretch>
        </p:blipFill>
        <p:spPr bwMode="auto">
          <a:xfrm>
            <a:off x="762000" y="3164528"/>
            <a:ext cx="3200400" cy="67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990600" y="4343400"/>
            <a:ext cx="1143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 dirty="0">
                <a:solidFill>
                  <a:srgbClr val="0000CC"/>
                </a:solidFill>
              </a:rPr>
              <a:t>H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2667000" y="4316010"/>
            <a:ext cx="84670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6553200" y="6324600"/>
            <a:ext cx="242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© Hedgehog Learning</a:t>
            </a:r>
          </a:p>
        </p:txBody>
      </p:sp>
    </p:spTree>
    <p:extLst>
      <p:ext uri="{BB962C8B-B14F-4D97-AF65-F5344CB8AC3E}">
        <p14:creationId xmlns:p14="http://schemas.microsoft.com/office/powerpoint/2010/main" val="387789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Makeup of an Element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824984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 smtClean="0"/>
              <a:t>The </a:t>
            </a:r>
            <a:r>
              <a:rPr lang="en-US" sz="2900" b="1" dirty="0" smtClean="0"/>
              <a:t>ATOMIC NUMBER </a:t>
            </a:r>
            <a:r>
              <a:rPr lang="en-US" sz="2900" dirty="0" smtClean="0"/>
              <a:t>indicates the number of </a:t>
            </a:r>
            <a:r>
              <a:rPr lang="en-US" sz="2900" b="1" dirty="0" smtClean="0"/>
              <a:t>PROTONS</a:t>
            </a:r>
            <a:r>
              <a:rPr lang="en-US" sz="2900" dirty="0" smtClean="0"/>
              <a:t> in an </a:t>
            </a:r>
            <a:r>
              <a:rPr lang="en-US" sz="2900" b="1" dirty="0" smtClean="0"/>
              <a:t>ELEMENT</a:t>
            </a:r>
          </a:p>
          <a:p>
            <a:endParaRPr lang="en-US" sz="2900" dirty="0"/>
          </a:p>
          <a:p>
            <a:r>
              <a:rPr lang="en-US" sz="2900" dirty="0" smtClean="0"/>
              <a:t>The </a:t>
            </a:r>
            <a:r>
              <a:rPr lang="en-US" sz="2900" b="1" dirty="0" smtClean="0"/>
              <a:t>ATOMIC MASS </a:t>
            </a:r>
            <a:r>
              <a:rPr lang="en-US" sz="2900" dirty="0" smtClean="0"/>
              <a:t>(rounded) indicates the number of </a:t>
            </a:r>
            <a:r>
              <a:rPr lang="en-US" sz="2900" b="1" dirty="0" smtClean="0"/>
              <a:t>PROTONS</a:t>
            </a:r>
            <a:r>
              <a:rPr lang="en-US" sz="2900" dirty="0" smtClean="0"/>
              <a:t> plus </a:t>
            </a:r>
            <a:r>
              <a:rPr lang="en-US" sz="2900" b="1" dirty="0" smtClean="0"/>
              <a:t>NEUTRONS</a:t>
            </a:r>
          </a:p>
          <a:p>
            <a:endParaRPr lang="en-US" sz="2900" dirty="0"/>
          </a:p>
          <a:p>
            <a:r>
              <a:rPr lang="en-US" sz="2900" dirty="0" smtClean="0"/>
              <a:t>Only Oxygen has 8 protons, which makes it a unique element.</a:t>
            </a:r>
          </a:p>
          <a:p>
            <a:endParaRPr lang="en-US" sz="2900" dirty="0"/>
          </a:p>
          <a:p>
            <a:r>
              <a:rPr lang="en-US" sz="2900" dirty="0" smtClean="0"/>
              <a:t>To find the number of neutrons, </a:t>
            </a:r>
            <a:r>
              <a:rPr lang="en-US" sz="2900" u="sng" dirty="0" smtClean="0"/>
              <a:t>subtract</a:t>
            </a:r>
            <a:r>
              <a:rPr lang="en-US" sz="2900" dirty="0" smtClean="0"/>
              <a:t> the atomic number from the atomic mass: </a:t>
            </a:r>
          </a:p>
          <a:p>
            <a:r>
              <a:rPr lang="en-US" sz="2900" b="1" dirty="0" smtClean="0"/>
              <a:t>16 – 8 = 8</a:t>
            </a:r>
            <a:endParaRPr lang="en-US" sz="2900" dirty="0" smtClean="0"/>
          </a:p>
          <a:p>
            <a:endParaRPr lang="en-US" sz="2900" dirty="0"/>
          </a:p>
          <a:p>
            <a:r>
              <a:rPr lang="en-US" sz="2900" dirty="0" smtClean="0"/>
              <a:t>Electrons are normally equal to the number of protons if the charge of the atom is zero.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/>
          </a:p>
        </p:txBody>
      </p:sp>
      <p:pic>
        <p:nvPicPr>
          <p:cNvPr id="1026" name="Picture 2" descr="C:\Users\Chris\AppData\Local\Microsoft\Windows\Temporary Internet Files\Content.IE5\UVR8L6B1\MP90038769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31383"/>
            <a:ext cx="5674407" cy="4047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667000" y="2131383"/>
            <a:ext cx="2286000" cy="30701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46218" y="3276600"/>
            <a:ext cx="1316182" cy="1905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194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Hurricanes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 dirty="0"/>
          </a:p>
        </p:txBody>
      </p:sp>
      <p:pic>
        <p:nvPicPr>
          <p:cNvPr id="1026" name="Picture 2" descr="http://3.bp.blogspot.com/-1gWVdtkk3_4/Td3tAEWrgkI/AAAAAAAADas/EXb89ADr0Jo/s1600/hurricane_fran_na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99" y="1828800"/>
            <a:ext cx="43815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381000" y="1828800"/>
            <a:ext cx="411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Hurricanes occur in the Atlantic ocean during the summer and fall. Why do they occur during this time and not during the winter?</a:t>
            </a:r>
          </a:p>
          <a:p>
            <a:endParaRPr lang="en-US" sz="900" dirty="0"/>
          </a:p>
          <a:p>
            <a:r>
              <a:rPr lang="en-US" sz="2400" dirty="0" smtClean="0"/>
              <a:t>Where does the energy for hurricanes come from?</a:t>
            </a:r>
          </a:p>
          <a:p>
            <a:endParaRPr lang="en-US" sz="900" dirty="0"/>
          </a:p>
          <a:p>
            <a:r>
              <a:rPr lang="en-US" sz="2400" dirty="0" smtClean="0"/>
              <a:t>In which direction to hurricanes rotate in the Northern Hemisphere? Southern Hemisphere?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61276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Hurricanes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 dirty="0"/>
          </a:p>
        </p:txBody>
      </p:sp>
      <p:pic>
        <p:nvPicPr>
          <p:cNvPr id="1026" name="Picture 2" descr="http://3.bp.blogspot.com/-1gWVdtkk3_4/Td3tAEWrgkI/AAAAAAAADas/EXb89ADr0Jo/s1600/hurricane_fran_na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99" y="1828800"/>
            <a:ext cx="43815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381000" y="1828800"/>
            <a:ext cx="4114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Hurricanes occur in the Atlantic ocean during the summer and fall. Why do they occur during this time and not during the winter?</a:t>
            </a:r>
          </a:p>
          <a:p>
            <a:r>
              <a:rPr lang="en-US" b="1" dirty="0" smtClean="0"/>
              <a:t>A: Oceans are warmer; provide energy</a:t>
            </a:r>
            <a:endParaRPr lang="en-US" b="1" dirty="0"/>
          </a:p>
          <a:p>
            <a:endParaRPr lang="en-US" sz="2000" dirty="0" smtClean="0"/>
          </a:p>
          <a:p>
            <a:r>
              <a:rPr lang="en-US" sz="2000" dirty="0" smtClean="0"/>
              <a:t>Where does the energy for hurricanes come from?</a:t>
            </a:r>
          </a:p>
          <a:p>
            <a:r>
              <a:rPr lang="en-US" b="1" dirty="0"/>
              <a:t>A: </a:t>
            </a:r>
            <a:r>
              <a:rPr lang="en-US" b="1" dirty="0" smtClean="0"/>
              <a:t>Energy from the Sun</a:t>
            </a:r>
            <a:endParaRPr lang="en-US" b="1" dirty="0"/>
          </a:p>
          <a:p>
            <a:endParaRPr lang="en-US" sz="2000" dirty="0"/>
          </a:p>
          <a:p>
            <a:r>
              <a:rPr lang="en-US" sz="2000" dirty="0" smtClean="0"/>
              <a:t>In which direction to hurricanes rotate in the Northern Hemisphere? </a:t>
            </a:r>
            <a:r>
              <a:rPr lang="en-US" sz="2000" b="1" dirty="0" smtClean="0"/>
              <a:t>Counter-clockwise. </a:t>
            </a:r>
            <a:r>
              <a:rPr lang="en-US" sz="2000" dirty="0" smtClean="0"/>
              <a:t>Southern Hemisphere? </a:t>
            </a:r>
            <a:r>
              <a:rPr lang="en-US" sz="2000" b="1" dirty="0" smtClean="0"/>
              <a:t>Clockwise.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665560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STAAR Review DAY </a:t>
            </a:r>
            <a:r>
              <a:rPr lang="en-US" dirty="0"/>
              <a:t>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ORGANISMS AND ENVIRONMENTS</a:t>
            </a:r>
          </a:p>
          <a:p>
            <a:r>
              <a:rPr lang="en-US" dirty="0" smtClean="0"/>
              <a:t>TEKS </a:t>
            </a:r>
            <a:r>
              <a:rPr lang="en-US" dirty="0"/>
              <a:t>8.11A (R), 8.11B (R), 7.10B (S), 7.10C (S), 7.11C (S), 8.11D (S)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15200" y="6400800"/>
            <a:ext cx="1702804" cy="304801"/>
          </a:xfrm>
        </p:spPr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pic>
        <p:nvPicPr>
          <p:cNvPr id="2050" name="Picture 2" descr="C:\Users\Chris\AppData\Local\Microsoft\Windows\Temporary Internet Files\Content.IE5\MF8UYE1M\MP90044838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38608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2325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Webs and </a:t>
            </a:r>
            <a:r>
              <a:rPr lang="en-US" dirty="0" smtClean="0"/>
              <a:t>Energy</a:t>
            </a:r>
            <a:endParaRPr lang="en-US" dirty="0"/>
          </a:p>
        </p:txBody>
      </p:sp>
      <p:pic>
        <p:nvPicPr>
          <p:cNvPr id="75782" name="Picture 6" descr="MC90012276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81600"/>
            <a:ext cx="1295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3" name="Picture 7" descr="MC900438023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5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8" name="Picture 12" descr="MC90032447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12954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92" name="Picture 16" descr="MC900343833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00400"/>
            <a:ext cx="963613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94" name="Picture 18" descr="MC900441409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1524000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96" name="Picture 20" descr="MC90043802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102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99" name="Picture 23" descr="MC900030468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1676400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800" name="Line 24"/>
          <p:cNvSpPr>
            <a:spLocks noChangeShapeType="1"/>
          </p:cNvSpPr>
          <p:nvPr/>
        </p:nvSpPr>
        <p:spPr bwMode="auto">
          <a:xfrm flipH="1" flipV="1">
            <a:off x="838200" y="4724400"/>
            <a:ext cx="5334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1" name="Line 25"/>
          <p:cNvSpPr>
            <a:spLocks noChangeShapeType="1"/>
          </p:cNvSpPr>
          <p:nvPr/>
        </p:nvSpPr>
        <p:spPr bwMode="auto">
          <a:xfrm flipV="1">
            <a:off x="2209800" y="5257800"/>
            <a:ext cx="6096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2" name="Line 26"/>
          <p:cNvSpPr>
            <a:spLocks noChangeShapeType="1"/>
          </p:cNvSpPr>
          <p:nvPr/>
        </p:nvSpPr>
        <p:spPr bwMode="auto">
          <a:xfrm flipV="1">
            <a:off x="1600200" y="4038600"/>
            <a:ext cx="3810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3" name="Line 27"/>
          <p:cNvSpPr>
            <a:spLocks noChangeShapeType="1"/>
          </p:cNvSpPr>
          <p:nvPr/>
        </p:nvSpPr>
        <p:spPr bwMode="auto">
          <a:xfrm flipV="1">
            <a:off x="3733800" y="4038600"/>
            <a:ext cx="381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4" name="Line 28"/>
          <p:cNvSpPr>
            <a:spLocks noChangeShapeType="1"/>
          </p:cNvSpPr>
          <p:nvPr/>
        </p:nvSpPr>
        <p:spPr bwMode="auto">
          <a:xfrm flipH="1">
            <a:off x="3200400" y="3733800"/>
            <a:ext cx="60960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5" name="Line 29"/>
          <p:cNvSpPr>
            <a:spLocks noChangeShapeType="1"/>
          </p:cNvSpPr>
          <p:nvPr/>
        </p:nvSpPr>
        <p:spPr bwMode="auto">
          <a:xfrm flipV="1">
            <a:off x="1066800" y="3124200"/>
            <a:ext cx="1524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6" name="Line 30"/>
          <p:cNvSpPr>
            <a:spLocks noChangeShapeType="1"/>
          </p:cNvSpPr>
          <p:nvPr/>
        </p:nvSpPr>
        <p:spPr bwMode="auto">
          <a:xfrm flipH="1" flipV="1">
            <a:off x="1676400" y="2819400"/>
            <a:ext cx="6096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7" name="Line 31"/>
          <p:cNvSpPr>
            <a:spLocks noChangeShapeType="1"/>
          </p:cNvSpPr>
          <p:nvPr/>
        </p:nvSpPr>
        <p:spPr bwMode="auto">
          <a:xfrm flipH="1" flipV="1">
            <a:off x="2438400" y="2590800"/>
            <a:ext cx="13716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808" name="Picture 32" descr="MC900440405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809" name="Text Box 33"/>
          <p:cNvSpPr txBox="1">
            <a:spLocks noChangeArrowheads="1"/>
          </p:cNvSpPr>
          <p:nvPr/>
        </p:nvSpPr>
        <p:spPr bwMode="auto">
          <a:xfrm>
            <a:off x="5181600" y="1524000"/>
            <a:ext cx="37338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+mj-lt"/>
              </a:rPr>
              <a:t>In the food web to the left, what role does the Sun play?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j-lt"/>
              </a:rPr>
              <a:t>Identify the producers, consumers, and decomposers.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j-lt"/>
              </a:rPr>
              <a:t>How does the ant play a part in the food web?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j-lt"/>
              </a:rPr>
              <a:t>What would happen to the snake population if the rabbits were over-hunted?</a:t>
            </a:r>
          </a:p>
        </p:txBody>
      </p:sp>
      <p:sp>
        <p:nvSpPr>
          <p:cNvPr id="75810" name="Rectangle 34"/>
          <p:cNvSpPr>
            <a:spLocks noChangeArrowheads="1"/>
          </p:cNvSpPr>
          <p:nvPr/>
        </p:nvSpPr>
        <p:spPr bwMode="auto">
          <a:xfrm>
            <a:off x="6553200" y="6324600"/>
            <a:ext cx="242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© Hedgehog Learning</a:t>
            </a:r>
          </a:p>
        </p:txBody>
      </p:sp>
      <p:sp>
        <p:nvSpPr>
          <p:cNvPr id="75811" name="Line 35"/>
          <p:cNvSpPr>
            <a:spLocks noChangeShapeType="1"/>
          </p:cNvSpPr>
          <p:nvPr/>
        </p:nvSpPr>
        <p:spPr bwMode="auto">
          <a:xfrm flipH="1" flipV="1">
            <a:off x="2819400" y="4267200"/>
            <a:ext cx="3810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425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Webs and </a:t>
            </a:r>
            <a:r>
              <a:rPr lang="en-US" dirty="0" smtClean="0"/>
              <a:t>Energy</a:t>
            </a:r>
            <a:endParaRPr lang="en-US" dirty="0"/>
          </a:p>
        </p:txBody>
      </p:sp>
      <p:pic>
        <p:nvPicPr>
          <p:cNvPr id="75782" name="Picture 6" descr="MC90012276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81600"/>
            <a:ext cx="1295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3" name="Picture 7" descr="MC900438023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5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8" name="Picture 12" descr="MC90032447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12954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92" name="Picture 16" descr="MC900343833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00400"/>
            <a:ext cx="963613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94" name="Picture 18" descr="MC900441409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1524000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96" name="Picture 20" descr="MC90043802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102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99" name="Picture 23" descr="MC900030468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1676400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800" name="Line 24"/>
          <p:cNvSpPr>
            <a:spLocks noChangeShapeType="1"/>
          </p:cNvSpPr>
          <p:nvPr/>
        </p:nvSpPr>
        <p:spPr bwMode="auto">
          <a:xfrm flipH="1" flipV="1">
            <a:off x="838200" y="4724400"/>
            <a:ext cx="5334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1" name="Line 25"/>
          <p:cNvSpPr>
            <a:spLocks noChangeShapeType="1"/>
          </p:cNvSpPr>
          <p:nvPr/>
        </p:nvSpPr>
        <p:spPr bwMode="auto">
          <a:xfrm flipV="1">
            <a:off x="2209800" y="5257800"/>
            <a:ext cx="6096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2" name="Line 26"/>
          <p:cNvSpPr>
            <a:spLocks noChangeShapeType="1"/>
          </p:cNvSpPr>
          <p:nvPr/>
        </p:nvSpPr>
        <p:spPr bwMode="auto">
          <a:xfrm flipV="1">
            <a:off x="1600200" y="4038600"/>
            <a:ext cx="3810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3" name="Line 27"/>
          <p:cNvSpPr>
            <a:spLocks noChangeShapeType="1"/>
          </p:cNvSpPr>
          <p:nvPr/>
        </p:nvSpPr>
        <p:spPr bwMode="auto">
          <a:xfrm flipV="1">
            <a:off x="3733800" y="4038600"/>
            <a:ext cx="381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4" name="Line 28"/>
          <p:cNvSpPr>
            <a:spLocks noChangeShapeType="1"/>
          </p:cNvSpPr>
          <p:nvPr/>
        </p:nvSpPr>
        <p:spPr bwMode="auto">
          <a:xfrm flipH="1">
            <a:off x="3200400" y="3733800"/>
            <a:ext cx="60960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5" name="Line 29"/>
          <p:cNvSpPr>
            <a:spLocks noChangeShapeType="1"/>
          </p:cNvSpPr>
          <p:nvPr/>
        </p:nvSpPr>
        <p:spPr bwMode="auto">
          <a:xfrm flipV="1">
            <a:off x="1066800" y="3124200"/>
            <a:ext cx="1524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6" name="Line 30"/>
          <p:cNvSpPr>
            <a:spLocks noChangeShapeType="1"/>
          </p:cNvSpPr>
          <p:nvPr/>
        </p:nvSpPr>
        <p:spPr bwMode="auto">
          <a:xfrm flipH="1" flipV="1">
            <a:off x="1676400" y="2819400"/>
            <a:ext cx="6096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7" name="Line 31"/>
          <p:cNvSpPr>
            <a:spLocks noChangeShapeType="1"/>
          </p:cNvSpPr>
          <p:nvPr/>
        </p:nvSpPr>
        <p:spPr bwMode="auto">
          <a:xfrm flipH="1" flipV="1">
            <a:off x="2438400" y="2590800"/>
            <a:ext cx="13716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808" name="Picture 32" descr="MC900440405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809" name="Text Box 33"/>
          <p:cNvSpPr txBox="1">
            <a:spLocks noChangeArrowheads="1"/>
          </p:cNvSpPr>
          <p:nvPr/>
        </p:nvSpPr>
        <p:spPr bwMode="auto">
          <a:xfrm>
            <a:off x="5181600" y="1524000"/>
            <a:ext cx="37338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+mj-lt"/>
              </a:rPr>
              <a:t>SUN – Source of Energy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+mj-lt"/>
              </a:rPr>
              <a:t>PRODUCERS – Plants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+mj-lt"/>
              </a:rPr>
              <a:t>CONSUMERS – Rabbit, Grasshopper, Snake, Mouse, Eagle</a:t>
            </a:r>
            <a:endParaRPr lang="en-US" sz="2400" dirty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+mj-lt"/>
              </a:rPr>
              <a:t>DECOMPOSER – Ant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+mj-lt"/>
              </a:rPr>
              <a:t>If the rabbit population decreased, the snake population would as well.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+mj-lt"/>
            </a:endParaRPr>
          </a:p>
        </p:txBody>
      </p:sp>
      <p:sp>
        <p:nvSpPr>
          <p:cNvPr id="75810" name="Rectangle 34"/>
          <p:cNvSpPr>
            <a:spLocks noChangeArrowheads="1"/>
          </p:cNvSpPr>
          <p:nvPr/>
        </p:nvSpPr>
        <p:spPr bwMode="auto">
          <a:xfrm>
            <a:off x="6553200" y="6324600"/>
            <a:ext cx="242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© Hedgehog Learning</a:t>
            </a:r>
          </a:p>
        </p:txBody>
      </p:sp>
      <p:sp>
        <p:nvSpPr>
          <p:cNvPr id="75811" name="Line 35"/>
          <p:cNvSpPr>
            <a:spLocks noChangeShapeType="1"/>
          </p:cNvSpPr>
          <p:nvPr/>
        </p:nvSpPr>
        <p:spPr bwMode="auto">
          <a:xfrm flipH="1" flipV="1">
            <a:off x="2819400" y="4267200"/>
            <a:ext cx="3810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040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Parasites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A </a:t>
            </a:r>
            <a:r>
              <a:rPr lang="en-US" sz="1800" b="1" u="sng" dirty="0" smtClean="0"/>
              <a:t>parasite</a:t>
            </a:r>
            <a:r>
              <a:rPr lang="en-US" sz="1800" dirty="0" smtClean="0"/>
              <a:t> is an organism that must get its energy from another organism.</a:t>
            </a:r>
          </a:p>
          <a:p>
            <a:endParaRPr lang="en-US" sz="800" dirty="0"/>
          </a:p>
          <a:p>
            <a:r>
              <a:rPr lang="en-US" sz="1800" dirty="0" smtClean="0"/>
              <a:t>Sometimes the relationship is mutually beneficial.</a:t>
            </a:r>
          </a:p>
          <a:p>
            <a:endParaRPr lang="en-US" sz="800" dirty="0"/>
          </a:p>
          <a:p>
            <a:r>
              <a:rPr lang="en-US" sz="1800" dirty="0" smtClean="0"/>
              <a:t>Sometimes one organisms causes the other harm.</a:t>
            </a:r>
          </a:p>
          <a:p>
            <a:endParaRPr lang="en-US" sz="800" dirty="0"/>
          </a:p>
          <a:p>
            <a:r>
              <a:rPr lang="en-US" sz="1800" dirty="0" smtClean="0"/>
              <a:t>Can you think of a parasite that benefits it host?</a:t>
            </a:r>
          </a:p>
          <a:p>
            <a:endParaRPr lang="en-US" sz="800" dirty="0"/>
          </a:p>
          <a:p>
            <a:r>
              <a:rPr lang="en-US" sz="1800" dirty="0" smtClean="0"/>
              <a:t>What about the mosquito in the picture?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 dirty="0"/>
          </a:p>
        </p:txBody>
      </p:sp>
      <p:pic>
        <p:nvPicPr>
          <p:cNvPr id="3074" name="Picture 2" descr="http://goeshealth.com/wp-content/uploads/2011/11/malaria-para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28800"/>
            <a:ext cx="4861586" cy="321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790173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Ecosystems</a:t>
            </a:r>
          </a:p>
        </p:txBody>
      </p:sp>
      <p:pic>
        <p:nvPicPr>
          <p:cNvPr id="70661" name="Picture 5" descr="Two medicine lake Stock Photo - 76527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1"/>
            <a:ext cx="4908032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5638800" y="1905000"/>
            <a:ext cx="32766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+mj-lt"/>
              </a:rPr>
              <a:t>Look at the </a:t>
            </a:r>
            <a:r>
              <a:rPr lang="en-US" sz="2400" b="1" u="sng" dirty="0">
                <a:latin typeface="+mj-lt"/>
              </a:rPr>
              <a:t>ecosystem</a:t>
            </a:r>
            <a:r>
              <a:rPr lang="en-US" sz="2400" dirty="0">
                <a:latin typeface="+mj-lt"/>
              </a:rPr>
              <a:t> in the picture to the left.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+mj-lt"/>
              </a:rPr>
              <a:t>Suppose a fire disturbed this area 10 years ago. How has ecological succession occurred since then.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+mj-lt"/>
              </a:rPr>
              <a:t>How is competition for resources occurring in this ecosystem?</a:t>
            </a: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6553200" y="6324600"/>
            <a:ext cx="242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© Hedgehog Learning</a:t>
            </a:r>
          </a:p>
        </p:txBody>
      </p:sp>
    </p:spTree>
    <p:extLst>
      <p:ext uri="{BB962C8B-B14F-4D97-AF65-F5344CB8AC3E}">
        <p14:creationId xmlns:p14="http://schemas.microsoft.com/office/powerpoint/2010/main" val="42418442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Ecosystem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this ocean ecosystem, how are organisms are competing for:</a:t>
            </a:r>
          </a:p>
          <a:p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Sunlight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Living space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Food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Oxygen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 dirty="0"/>
          </a:p>
        </p:txBody>
      </p:sp>
      <p:pic>
        <p:nvPicPr>
          <p:cNvPr id="5122" name="Picture 2" descr="http://www.rafakoralowa2010.republika.pl/ra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5330408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1110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does natural selection explain why giraffe’s have long necks?</a:t>
            </a:r>
          </a:p>
          <a:p>
            <a:r>
              <a:rPr lang="en-US" dirty="0" smtClean="0"/>
              <a:t>Why is biodiversity important to natural selection?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 dirty="0"/>
          </a:p>
        </p:txBody>
      </p:sp>
      <p:pic>
        <p:nvPicPr>
          <p:cNvPr id="7170" name="Picture 2" descr="http://images.fanpop.com/images/image_uploads/giraffe-the-animal-kingdom-250716_1024_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0" r="16876"/>
          <a:stretch/>
        </p:blipFill>
        <p:spPr bwMode="auto">
          <a:xfrm>
            <a:off x="2174543" y="2743200"/>
            <a:ext cx="4823926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358436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does natural selection explain why giraffe’s have long necks?</a:t>
            </a:r>
          </a:p>
          <a:p>
            <a:r>
              <a:rPr lang="en-US" dirty="0" smtClean="0"/>
              <a:t>Why is biodiversity important to natural selection?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 dirty="0"/>
          </a:p>
        </p:txBody>
      </p:sp>
      <p:pic>
        <p:nvPicPr>
          <p:cNvPr id="7170" name="Picture 2" descr="http://images.fanpop.com/images/image_uploads/giraffe-the-animal-kingdom-250716_1024_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0" r="16876"/>
          <a:stretch/>
        </p:blipFill>
        <p:spPr bwMode="auto">
          <a:xfrm>
            <a:off x="685800" y="2745475"/>
            <a:ext cx="4823926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5715000" y="2971800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Natural selection would suggest that only the giraffes with long necks would be able to reach the leaves on the trees.</a:t>
            </a:r>
          </a:p>
          <a:p>
            <a:endParaRPr lang="en-US" dirty="0"/>
          </a:p>
          <a:p>
            <a:r>
              <a:rPr lang="en-US" dirty="0" smtClean="0"/>
              <a:t>Biodiversity  indicates there are many gene traits among all the giraffes for natural selection to “choose” from.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18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Gaining (or Losing) a Charge!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Element + Element = Compound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Most elements will either gain or lose </a:t>
            </a:r>
            <a:r>
              <a:rPr lang="en-US" sz="2400" b="1" u="sng" dirty="0" smtClean="0"/>
              <a:t>valence electrons</a:t>
            </a:r>
            <a:r>
              <a:rPr lang="en-US" sz="2400" dirty="0" smtClean="0"/>
              <a:t> and become charged.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u="sng" dirty="0" smtClean="0"/>
              <a:t>Nonmetals</a:t>
            </a:r>
            <a:r>
              <a:rPr lang="en-US" sz="2400" dirty="0" smtClean="0"/>
              <a:t> (right side of periodic table) typically gain electrons and are negatively charged.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u="sng" dirty="0" smtClean="0"/>
              <a:t>Metals</a:t>
            </a:r>
            <a:r>
              <a:rPr lang="en-US" sz="2400" dirty="0" smtClean="0"/>
              <a:t> (left side of the periodic table) typically lose electrons and are positively charged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Because metals and nonmetals are oppositely charged, these individual elements will combine to form </a:t>
            </a:r>
            <a:r>
              <a:rPr lang="en-US" sz="2400" b="1" u="sng" dirty="0" smtClean="0"/>
              <a:t>compounds</a:t>
            </a:r>
            <a:r>
              <a:rPr lang="en-US" sz="2400" dirty="0" smtClean="0"/>
              <a:t>.</a:t>
            </a:r>
            <a:r>
              <a:rPr lang="en-US" sz="2400" b="1" u="sng" dirty="0" smtClean="0"/>
              <a:t> 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10024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STAAR Review DAY 10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ORGANISMS AND ENVIRONMENTS</a:t>
            </a:r>
          </a:p>
          <a:p>
            <a:r>
              <a:rPr lang="en-US" dirty="0"/>
              <a:t>TEKS 8.11C (R), 7.11A (S), 7.12B (S), 7.12D (S), 7.12F (S), 7.14B (S), 7.14C (S), 6.12D (S)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15200" y="6400800"/>
            <a:ext cx="1702804" cy="304801"/>
          </a:xfrm>
        </p:spPr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pic>
        <p:nvPicPr>
          <p:cNvPr id="2050" name="Picture 2" descr="C:\Users\Chris\AppData\Local\Microsoft\Windows\Temporary Internet Files\Content.IE5\MF8UYE1M\MP90044838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38608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7795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Traits and Environmental Changes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 dirty="0"/>
          </a:p>
        </p:txBody>
      </p:sp>
      <p:pic>
        <p:nvPicPr>
          <p:cNvPr id="8194" name="Picture 2" descr="http://www.empiricalzeal.com/wp-content/uploads/2011/05/peppered-mo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8" y="3931367"/>
            <a:ext cx="3505200" cy="2259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MP90040247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05770"/>
            <a:ext cx="3429000" cy="2284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ts2.mm.bing.net/th?id=I.4776970712845329&amp;pid=1.7&amp;w=237&amp;h=132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71" y="1676400"/>
            <a:ext cx="3486790" cy="194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1706715"/>
            <a:ext cx="403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Why did the environmental changes in the early 1900’s in England cause the “gray” peppered moth to decline, but the “black” peppered moth increased in population?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824606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Traits and Environmental Changes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Genetic trait for skin tone and skin cancer risk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Hedgehog Learning</a:t>
            </a:r>
            <a:endParaRPr lang="en-US" dirty="0"/>
          </a:p>
        </p:txBody>
      </p:sp>
      <p:pic>
        <p:nvPicPr>
          <p:cNvPr id="1026" name="Picture 2" descr="File:Melanom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12" y="3124200"/>
            <a:ext cx="4049406" cy="281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2939534"/>
            <a:ext cx="381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People with a genetic trait for fair skin are more likely to get skin cancer during their lifetime.</a:t>
            </a:r>
          </a:p>
          <a:p>
            <a:endParaRPr lang="en-US" dirty="0"/>
          </a:p>
          <a:p>
            <a:r>
              <a:rPr lang="en-US" dirty="0" smtClean="0"/>
              <a:t>Fairer-skin humans generally originated further away from the equator than darker-skin humans. </a:t>
            </a:r>
          </a:p>
          <a:p>
            <a:endParaRPr lang="en-US" dirty="0"/>
          </a:p>
          <a:p>
            <a:r>
              <a:rPr lang="en-US" dirty="0" smtClean="0"/>
              <a:t>Explain how the environment influenced early human traits for skin tone.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1939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Dichotomous Keys </a:t>
            </a:r>
            <a:endParaRPr lang="en-US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Dichotomous keys help us to identify organisms based on their physical characteristics.</a:t>
            </a:r>
          </a:p>
          <a:p>
            <a:endParaRPr lang="en-US" sz="2400" dirty="0"/>
          </a:p>
          <a:p>
            <a:r>
              <a:rPr lang="en-US" sz="2400" dirty="0" smtClean="0"/>
              <a:t>What is the dichotomous key in the picture used to identify?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 dirty="0"/>
          </a:p>
        </p:txBody>
      </p:sp>
      <p:pic>
        <p:nvPicPr>
          <p:cNvPr id="4102" name="Picture 6" descr="http://www.connecticutvalleybiological.com/images/bk2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33600"/>
            <a:ext cx="5759998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53159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Systems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 dirty="0"/>
          </a:p>
        </p:txBody>
      </p:sp>
      <p:pic>
        <p:nvPicPr>
          <p:cNvPr id="2050" name="Picture 2" descr="http://www.sciencelearn.org.nz/var/sciencelearn/storage/images/science-stories/our-senses/sci-media/images/the-body-s-systems/351454-4-eng-NZ/The-body-s-syste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7437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56464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Reproduction</a:t>
            </a:r>
            <a:endParaRPr lang="en-US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654808" cy="4572000"/>
          </a:xfrm>
        </p:spPr>
        <p:txBody>
          <a:bodyPr>
            <a:normAutofit/>
          </a:bodyPr>
          <a:lstStyle/>
          <a:p>
            <a:r>
              <a:rPr lang="en-US" sz="1800" b="1" u="sng" dirty="0" smtClean="0"/>
              <a:t>Sexual Reproduction</a:t>
            </a:r>
          </a:p>
          <a:p>
            <a:r>
              <a:rPr lang="en-US" sz="1800" dirty="0" smtClean="0"/>
              <a:t>Requires male and female</a:t>
            </a:r>
          </a:p>
          <a:p>
            <a:r>
              <a:rPr lang="en-US" sz="1800" dirty="0" smtClean="0"/>
              <a:t>Fewer offspring</a:t>
            </a:r>
          </a:p>
          <a:p>
            <a:r>
              <a:rPr lang="en-US" sz="1800" dirty="0" smtClean="0"/>
              <a:t>Greater genetic variation</a:t>
            </a:r>
          </a:p>
          <a:p>
            <a:endParaRPr lang="en-US" sz="1800" dirty="0"/>
          </a:p>
          <a:p>
            <a:r>
              <a:rPr lang="en-US" sz="1800" b="1" u="sng" dirty="0" smtClean="0"/>
              <a:t>Asexual Reproduction</a:t>
            </a:r>
          </a:p>
          <a:p>
            <a:r>
              <a:rPr lang="en-US" sz="1800" dirty="0" smtClean="0"/>
              <a:t>Requires only one parent</a:t>
            </a:r>
          </a:p>
          <a:p>
            <a:r>
              <a:rPr lang="en-US" sz="1800" dirty="0" smtClean="0"/>
              <a:t>Many offspring</a:t>
            </a:r>
          </a:p>
          <a:p>
            <a:r>
              <a:rPr lang="en-US" sz="1800" dirty="0" smtClean="0"/>
              <a:t>Less genetic variation</a:t>
            </a:r>
          </a:p>
          <a:p>
            <a:endParaRPr lang="en-US" sz="1800" dirty="0"/>
          </a:p>
          <a:p>
            <a:r>
              <a:rPr lang="en-US" sz="1800" dirty="0" smtClean="0"/>
              <a:t>What are the advantages of sexual reproduction in fighting off certain illnesses over multiple generations?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 dirty="0"/>
          </a:p>
        </p:txBody>
      </p:sp>
      <p:pic>
        <p:nvPicPr>
          <p:cNvPr id="3074" name="Picture 2" descr="http://ts1.mm.bing.net/images/thumbnail.aspx?q=4698617637503656&amp;id=781f9eebdd5d401cf05565af3120ed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2971800" cy="2383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s4.mm.bing.net/images/thumbnail.aspx?q=4762196019970655&amp;id=7a51574a28aa188d52a169676a56bf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3051959" cy="244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53200" y="2057400"/>
            <a:ext cx="2137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plants can reproduce asexually.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4800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Animals reproduce sexually and produce fewer offspring.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73413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Cell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 dirty="0"/>
          </a:p>
        </p:txBody>
      </p:sp>
      <p:pic>
        <p:nvPicPr>
          <p:cNvPr id="4098" name="Picture 2" descr="http://scienceaid.co.uk/biology/cell/images/euce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190" y="3048000"/>
            <a:ext cx="4088232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0106" y="19812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Parts of a Cell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828800"/>
            <a:ext cx="381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Looking at the diagram on the right:</a:t>
            </a:r>
          </a:p>
          <a:p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smtClean="0"/>
              <a:t>Where is the genetic material contained?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smtClean="0"/>
              <a:t>Is this cell prokaryotic or eukaryotic?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Is this cell autotrophic or heterotrophic?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Would this cell be found in the animal kingdom?</a:t>
            </a:r>
          </a:p>
        </p:txBody>
      </p:sp>
    </p:spTree>
    <p:extLst>
      <p:ext uri="{BB962C8B-B14F-4D97-AF65-F5344CB8AC3E}">
        <p14:creationId xmlns:p14="http://schemas.microsoft.com/office/powerpoint/2010/main" val="147017609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Cell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 dirty="0"/>
          </a:p>
        </p:txBody>
      </p:sp>
      <p:pic>
        <p:nvPicPr>
          <p:cNvPr id="4098" name="Picture 2" descr="http://scienceaid.co.uk/biology/cell/images/euce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190" y="3048000"/>
            <a:ext cx="4088232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0106" y="19812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Parts of a Cell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828800"/>
            <a:ext cx="381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Looking at the diagram on the right:</a:t>
            </a:r>
          </a:p>
          <a:p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smtClean="0"/>
              <a:t>Where is the genetic material contained? </a:t>
            </a:r>
            <a:r>
              <a:rPr lang="en-US" sz="2000" b="1" dirty="0" smtClean="0"/>
              <a:t>Nucleus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smtClean="0"/>
              <a:t>Is this cell prokaryotic or eukaryotic? </a:t>
            </a:r>
            <a:r>
              <a:rPr lang="en-US" sz="2000" b="1" dirty="0" smtClean="0"/>
              <a:t>Eukaryotic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Is this cell autotrophic or heterotrophic? </a:t>
            </a:r>
            <a:r>
              <a:rPr lang="en-US" sz="2000" b="1" dirty="0" smtClean="0"/>
              <a:t>Autotrophic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Would this cell be found in the animal kingdom? </a:t>
            </a:r>
            <a:r>
              <a:rPr lang="en-US" sz="2000" b="1" dirty="0" smtClean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55971316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Human Interaction with the Oceans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 artificial reefs to replace those damaged by humans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 dirty="0"/>
          </a:p>
        </p:txBody>
      </p:sp>
      <p:pic>
        <p:nvPicPr>
          <p:cNvPr id="5122" name="Picture 2" descr="http://glassbox-design.com/wp-content/uploads/2009/06/bioreef-acropora-electr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90" y="2895600"/>
            <a:ext cx="4545964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5334000" y="3124200"/>
            <a:ext cx="350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coral reefs have been damaged or destroyed by human activity and pollution.</a:t>
            </a:r>
          </a:p>
          <a:p>
            <a:endParaRPr lang="en-US" dirty="0"/>
          </a:p>
          <a:p>
            <a:r>
              <a:rPr lang="en-US" dirty="0" smtClean="0"/>
              <a:t>In an effort to restore destroyed reefs, scientists have created artificial reefs like the one in the picture.</a:t>
            </a:r>
          </a:p>
          <a:p>
            <a:endParaRPr lang="en-US" dirty="0"/>
          </a:p>
          <a:p>
            <a:r>
              <a:rPr lang="en-US" dirty="0" smtClean="0"/>
              <a:t>What other ways have humans influenced the ocean habitat?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1660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8382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Best wishes for success on the Grade 8 Science STAAR!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455290"/>
            <a:ext cx="3386278" cy="2395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971800" y="54864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Written by Chris Jackson, </a:t>
            </a:r>
            <a:r>
              <a:rPr lang="en-US" dirty="0" err="1" smtClean="0"/>
              <a:t>Ed.D</a:t>
            </a:r>
            <a:r>
              <a:rPr lang="en-US" dirty="0" smtClean="0"/>
              <a:t>.</a:t>
            </a:r>
          </a:p>
          <a:p>
            <a:pPr algn="ctr"/>
            <a:r>
              <a:rPr lang="en-US" b="1" dirty="0" smtClean="0">
                <a:hlinkClick r:id="rId3"/>
              </a:rPr>
              <a:t>www.hedgehoglearning.com</a:t>
            </a:r>
            <a:endParaRPr lang="en-US" b="1" dirty="0" smtClean="0"/>
          </a:p>
          <a:p>
            <a:pPr algn="ctr"/>
            <a:r>
              <a:rPr lang="en-US" dirty="0" smtClean="0"/>
              <a:t>© Hedgehog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13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Gaining (or Losing) a Charge!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Hedgehog Learning</a:t>
            </a: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90700" y="3847247"/>
            <a:ext cx="838200" cy="76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28700" y="3123347"/>
            <a:ext cx="2362200" cy="22098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95500" y="3028097"/>
            <a:ext cx="228600" cy="190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33600" y="5237897"/>
            <a:ext cx="228600" cy="190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5800" y="2761397"/>
            <a:ext cx="3124200" cy="29337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58454" y="5599847"/>
            <a:ext cx="228600" cy="190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95700" y="4021540"/>
            <a:ext cx="228600" cy="190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58454" y="2666147"/>
            <a:ext cx="228600" cy="190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1500" y="4019265"/>
            <a:ext cx="228600" cy="190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1950" y="2443944"/>
            <a:ext cx="3771900" cy="356860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324100" y="5599847"/>
            <a:ext cx="228600" cy="190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11622" y="4323497"/>
            <a:ext cx="228600" cy="190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97942" y="2666147"/>
            <a:ext cx="228600" cy="190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69225" y="4320654"/>
            <a:ext cx="228600" cy="190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597322" y="3011890"/>
            <a:ext cx="228600" cy="1905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88158" y="5371531"/>
            <a:ext cx="228600" cy="1905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86500" y="3831040"/>
            <a:ext cx="838200" cy="76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524500" y="3107140"/>
            <a:ext cx="2362200" cy="22098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591300" y="3011890"/>
            <a:ext cx="228600" cy="190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629400" y="5221690"/>
            <a:ext cx="228600" cy="190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181600" y="2745190"/>
            <a:ext cx="3124200" cy="29337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77570" y="5584777"/>
            <a:ext cx="228600" cy="1905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191500" y="4005333"/>
            <a:ext cx="228600" cy="1905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54254" y="2649940"/>
            <a:ext cx="228600" cy="1905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819900" y="5583640"/>
            <a:ext cx="228600" cy="1905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93742" y="2649940"/>
            <a:ext cx="228600" cy="1905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065025" y="4304447"/>
            <a:ext cx="228600" cy="1905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867469" y="4005333"/>
            <a:ext cx="86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12 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27527" y="3965000"/>
            <a:ext cx="86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8 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37129" y="6075158"/>
            <a:ext cx="850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Mg</a:t>
            </a:r>
            <a:endParaRPr lang="en-US" sz="2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551495" y="6083942"/>
            <a:ext cx="451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</a:t>
            </a:r>
            <a:endParaRPr lang="en-US" sz="2800" b="1" dirty="0"/>
          </a:p>
        </p:txBody>
      </p:sp>
      <p:sp>
        <p:nvSpPr>
          <p:cNvPr id="44" name="Oval 43"/>
          <p:cNvSpPr/>
          <p:nvPr/>
        </p:nvSpPr>
        <p:spPr>
          <a:xfrm>
            <a:off x="3356211" y="1738226"/>
            <a:ext cx="228600" cy="1905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597322" y="1648810"/>
            <a:ext cx="249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= VALENCE ELECTRON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056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noFill/>
        <a:ln cmpd="sng">
          <a:solidFill>
            <a:schemeClr val="tx1"/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2848</TotalTime>
  <Words>3871</Words>
  <Application>Microsoft Macintosh PowerPoint</Application>
  <PresentationFormat>On-screen Show (4:3)</PresentationFormat>
  <Paragraphs>696</Paragraphs>
  <Slides>89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0" baseType="lpstr">
      <vt:lpstr>Module</vt:lpstr>
      <vt:lpstr>PowerPoint Presentation</vt:lpstr>
      <vt:lpstr>Grade 8 STAAR Science Review</vt:lpstr>
      <vt:lpstr>STAAR Review DAY 1</vt:lpstr>
      <vt:lpstr>Structure of Atoms</vt:lpstr>
      <vt:lpstr>Protons, Neutrons, and Electrons</vt:lpstr>
      <vt:lpstr>Protons, Neutrons, and Electrons</vt:lpstr>
      <vt:lpstr>Makeup of an Element</vt:lpstr>
      <vt:lpstr>Gaining (or Losing) a Charge!</vt:lpstr>
      <vt:lpstr>Gaining (or Losing) a Charge!</vt:lpstr>
      <vt:lpstr>Gaining (or Losing) a Charge!</vt:lpstr>
      <vt:lpstr>Reactivity</vt:lpstr>
      <vt:lpstr>Chemical and Physical Changes in the Digestive System</vt:lpstr>
      <vt:lpstr>Chemical and Physical Changes in the Digestive System</vt:lpstr>
      <vt:lpstr>Energy and Food Webs</vt:lpstr>
      <vt:lpstr>Energy and Food Webs</vt:lpstr>
      <vt:lpstr>Organic Compounds</vt:lpstr>
      <vt:lpstr>STAAR Review DAY 2</vt:lpstr>
      <vt:lpstr>Periodic Table</vt:lpstr>
      <vt:lpstr>Periodic Table</vt:lpstr>
      <vt:lpstr>Periodic Table</vt:lpstr>
      <vt:lpstr>Periodic Table</vt:lpstr>
      <vt:lpstr>Chemical Reactions</vt:lpstr>
      <vt:lpstr>STAAR Review DAY 3</vt:lpstr>
      <vt:lpstr>Chemical Changes</vt:lpstr>
      <vt:lpstr>Physical Changes</vt:lpstr>
      <vt:lpstr>Law of Conservation of Mass</vt:lpstr>
      <vt:lpstr>Law of Conservation of Mass</vt:lpstr>
      <vt:lpstr>Balancing of Chemical Equations</vt:lpstr>
      <vt:lpstr>Balancing of Chemical Equations</vt:lpstr>
      <vt:lpstr>STAAR Review DAY 4</vt:lpstr>
      <vt:lpstr>Forces</vt:lpstr>
      <vt:lpstr>Forces</vt:lpstr>
      <vt:lpstr>Forces</vt:lpstr>
      <vt:lpstr>Balanced or Unbalanced</vt:lpstr>
      <vt:lpstr>Balanced or Unbalanced</vt:lpstr>
      <vt:lpstr>Speed, Velocity, and Acceleration</vt:lpstr>
      <vt:lpstr>Speed, Velocity, and Acceleration</vt:lpstr>
      <vt:lpstr>STAAR Review DAY 5</vt:lpstr>
      <vt:lpstr>Newton’s 3 Laws of Motion</vt:lpstr>
      <vt:lpstr>Which Law of Motion?</vt:lpstr>
      <vt:lpstr>Which Law of Motion?</vt:lpstr>
      <vt:lpstr>Energy</vt:lpstr>
      <vt:lpstr>This is so much WORK!</vt:lpstr>
      <vt:lpstr>This is so much WORK!</vt:lpstr>
      <vt:lpstr>Energy Conversions</vt:lpstr>
      <vt:lpstr>Energy Conversions</vt:lpstr>
      <vt:lpstr>STAAR Review DAY 6</vt:lpstr>
      <vt:lpstr>Rotation of Earth</vt:lpstr>
      <vt:lpstr>Revolution of Earth</vt:lpstr>
      <vt:lpstr>Phases of the Moon</vt:lpstr>
      <vt:lpstr>Phases of the Moon</vt:lpstr>
      <vt:lpstr>Please understand the GRAVITY of the situation…</vt:lpstr>
      <vt:lpstr>Tidal Forces – Moon and Sun</vt:lpstr>
      <vt:lpstr>STAAR Review DAY 7</vt:lpstr>
      <vt:lpstr>We are just a speck…</vt:lpstr>
      <vt:lpstr>Solar System</vt:lpstr>
      <vt:lpstr>Stars</vt:lpstr>
      <vt:lpstr>Life Cycles of Stars</vt:lpstr>
      <vt:lpstr>Galaxies</vt:lpstr>
      <vt:lpstr>STAAR Review DAY 8</vt:lpstr>
      <vt:lpstr>Plate Tectonics What do the orange dots represent?</vt:lpstr>
      <vt:lpstr>Crustal Features</vt:lpstr>
      <vt:lpstr>Crustal Features</vt:lpstr>
      <vt:lpstr>Plate Tectonics</vt:lpstr>
      <vt:lpstr>Plate Tectonics</vt:lpstr>
      <vt:lpstr>Erosion and Weathering</vt:lpstr>
      <vt:lpstr>Erosion and Weathering</vt:lpstr>
      <vt:lpstr>Weather Symbols</vt:lpstr>
      <vt:lpstr>Weather Symbols</vt:lpstr>
      <vt:lpstr>Hurricanes</vt:lpstr>
      <vt:lpstr>Hurricanes</vt:lpstr>
      <vt:lpstr>STAAR Review DAY 9</vt:lpstr>
      <vt:lpstr>Food Webs and Energy</vt:lpstr>
      <vt:lpstr>Food Webs and Energy</vt:lpstr>
      <vt:lpstr>Parasites</vt:lpstr>
      <vt:lpstr>Ecosystems</vt:lpstr>
      <vt:lpstr>Ecosystem</vt:lpstr>
      <vt:lpstr>Natural Selection</vt:lpstr>
      <vt:lpstr>Natural Selection</vt:lpstr>
      <vt:lpstr>STAAR Review DAY 10</vt:lpstr>
      <vt:lpstr>Traits and Environmental Changes</vt:lpstr>
      <vt:lpstr>Traits and Environmental Changes</vt:lpstr>
      <vt:lpstr>Dichotomous Keys </vt:lpstr>
      <vt:lpstr>Body Systems</vt:lpstr>
      <vt:lpstr>Reproduction</vt:lpstr>
      <vt:lpstr>Parts of a Cell</vt:lpstr>
      <vt:lpstr>Parts of a Cell</vt:lpstr>
      <vt:lpstr>Human Interaction with the Oceans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Aaron Capps</cp:lastModifiedBy>
  <cp:revision>106</cp:revision>
  <cp:lastPrinted>2012-06-21T21:16:46Z</cp:lastPrinted>
  <dcterms:created xsi:type="dcterms:W3CDTF">2012-06-21T20:59:57Z</dcterms:created>
  <dcterms:modified xsi:type="dcterms:W3CDTF">2015-04-13T14:34:07Z</dcterms:modified>
</cp:coreProperties>
</file>